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1" r:id="rId1"/>
    <p:sldMasterId id="2147483682" r:id="rId2"/>
    <p:sldMasterId id="2147483683" r:id="rId3"/>
  </p:sldMasterIdLst>
  <p:notesMasterIdLst>
    <p:notesMasterId r:id="rId32"/>
  </p:notesMasterIdLst>
  <p:sldIdLst>
    <p:sldId id="256" r:id="rId4"/>
    <p:sldId id="257" r:id="rId5"/>
    <p:sldId id="258" r:id="rId6"/>
    <p:sldId id="281" r:id="rId7"/>
    <p:sldId id="285" r:id="rId8"/>
    <p:sldId id="261" r:id="rId9"/>
    <p:sldId id="262" r:id="rId10"/>
    <p:sldId id="263" r:id="rId11"/>
    <p:sldId id="264" r:id="rId12"/>
    <p:sldId id="265" r:id="rId13"/>
    <p:sldId id="266" r:id="rId14"/>
    <p:sldId id="267" r:id="rId15"/>
    <p:sldId id="268" r:id="rId16"/>
    <p:sldId id="269" r:id="rId17"/>
    <p:sldId id="270" r:id="rId18"/>
    <p:sldId id="274" r:id="rId19"/>
    <p:sldId id="287" r:id="rId20"/>
    <p:sldId id="284" r:id="rId21"/>
    <p:sldId id="283" r:id="rId22"/>
    <p:sldId id="286" r:id="rId23"/>
    <p:sldId id="275" r:id="rId24"/>
    <p:sldId id="271" r:id="rId25"/>
    <p:sldId id="272" r:id="rId26"/>
    <p:sldId id="276" r:id="rId27"/>
    <p:sldId id="277" r:id="rId28"/>
    <p:sldId id="278" r:id="rId29"/>
    <p:sldId id="279" r:id="rId30"/>
    <p:sldId id="280" r:id="rId3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89D88B5-B308-48F0-8C83-25418764ADA9}">
  <a:tblStyle styleId="{989D88B5-B308-48F0-8C83-25418764ADA9}" styleName="Table_0">
    <a:wholeTbl>
      <a:tcTxStyle>
        <a:font>
          <a:latin typeface="Arial"/>
          <a:ea typeface="Arial"/>
          <a:cs typeface="Arial"/>
        </a:font>
        <a:schemeClr val="tx1"/>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019" autoAdjust="0"/>
  </p:normalViewPr>
  <p:slideViewPr>
    <p:cSldViewPr snapToGrid="0" snapToObjects="1">
      <p:cViewPr varScale="1">
        <p:scale>
          <a:sx n="125" d="100"/>
          <a:sy n="125" d="100"/>
        </p:scale>
        <p:origin x="-288"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notesMaster" Target="notesMasters/notesMaster1.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100" b="0" i="0" u="none" strike="noStrike" cap="none">
                <a:solidFill>
                  <a:schemeClr val="dk1"/>
                </a:solidFill>
                <a:latin typeface="Arial"/>
                <a:ea typeface="Arial"/>
                <a:cs typeface="Arial"/>
                <a:sym typeface="Arial"/>
              </a:defRPr>
            </a:lvl1pPr>
            <a:lvl2pPr marL="457200" marR="0" lvl="1" indent="0" algn="l" rtl="0">
              <a:spcBef>
                <a:spcPts val="0"/>
              </a:spcBef>
              <a:buSzPts val="1400"/>
              <a:buNone/>
              <a:defRPr sz="11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1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1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1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1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1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1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917725881"/>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dirty="0"/>
          </a:p>
        </p:txBody>
      </p:sp>
      <p:sp>
        <p:nvSpPr>
          <p:cNvPr id="175" name="Shape 175"/>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24" name="Shape 42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spcAft>
                <a:spcPts val="0"/>
              </a:spcAft>
              <a:buClr>
                <a:schemeClr val="dk1"/>
              </a:buClr>
              <a:buSzPts val="1100"/>
              <a:buFont typeface="Arial"/>
              <a:buNone/>
            </a:pPr>
            <a:endParaRPr lang="en-US"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48" name="Shape 44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62" name="Shape 46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87" name="Shape 48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buClr>
                <a:schemeClr val="dk1"/>
              </a:buClr>
              <a:buSzPts val="1100"/>
              <a:buFont typeface="Arial"/>
              <a:buNone/>
            </a:pPr>
            <a:endParaRPr lang="en-US" sz="1100" b="0" i="0" u="none" strike="noStrike" cap="none" baseline="0" dirty="0" smtClean="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3" name="Shape 54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Shape 5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50" name="Shape 55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Shape 6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0" name="Shape 6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Shape 6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0" name="Shape 6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Shape 6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0" name="Shape 6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Shape 6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0" name="Shape 6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8" name="Shape 18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Shape 6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50" name="Shape 65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spcAft>
                <a:spcPts val="0"/>
              </a:spcAft>
              <a:buClr>
                <a:schemeClr val="dk1"/>
              </a:buClr>
              <a:buSzPts val="1100"/>
              <a:buFont typeface="Arial"/>
              <a:buNone/>
            </a:pPr>
            <a:endParaRPr lang="en-US"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56" name="Shape 55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68" name="Shape 56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spcAft>
                <a:spcPts val="0"/>
              </a:spcAft>
              <a:buClr>
                <a:schemeClr val="dk1"/>
              </a:buClr>
              <a:buSzPts val="1100"/>
              <a:buFont typeface="Arial"/>
              <a:buNone/>
            </a:pPr>
            <a:endParaRPr lang="en-US"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Shape 6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57" name="Shape 65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spcAft>
                <a:spcPts val="0"/>
              </a:spcAft>
              <a:buClr>
                <a:schemeClr val="dk1"/>
              </a:buClr>
              <a:buSzPts val="1100"/>
              <a:buFont typeface="Arial"/>
              <a:buNone/>
            </a:pPr>
            <a:endParaRPr lang="en-US"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Shape 6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6" name="Shape 67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spcAft>
                <a:spcPts val="0"/>
              </a:spcAft>
              <a:buClr>
                <a:schemeClr val="dk1"/>
              </a:buClr>
              <a:buSzPts val="1100"/>
              <a:buFont typeface="Arial"/>
              <a:buNone/>
            </a:pPr>
            <a:endParaRPr lang="en-US"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Shape 7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02" name="Shape 70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buClr>
                <a:schemeClr val="dk1"/>
              </a:buClr>
              <a:buSzPts val="1100"/>
              <a:buFont typeface="Arial"/>
              <a:buNone/>
            </a:pPr>
            <a:r>
              <a:rPr lang="en-US" sz="1100" b="0" i="0" u="none" strike="noStrike" cap="none" dirty="0" smtClean="0">
                <a:solidFill>
                  <a:schemeClr val="dk1"/>
                </a:solidFill>
                <a:latin typeface="Arial"/>
                <a:ea typeface="Arial"/>
                <a:cs typeface="Arial"/>
                <a:sym typeface="Arial"/>
              </a:rPr>
              <a:t>“</a:t>
            </a:r>
            <a:r>
              <a:rPr lang="en-US" sz="1100" b="0" i="0" u="none" strike="noStrike" cap="none" dirty="0">
                <a:solidFill>
                  <a:schemeClr val="dk1"/>
                </a:solidFill>
                <a:latin typeface="Arial"/>
                <a:ea typeface="Arial"/>
                <a:cs typeface="Arial"/>
                <a:sym typeface="Arial"/>
              </a:rPr>
              <a:t>The oscillations in the GOES-10 data might be associated with some kind of instability rather than with typical continuous pulsations.”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Shape 7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19" name="Shape 71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48" name="Shape 74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5" name="Shape 1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spcAft>
                <a:spcPts val="0"/>
              </a:spcAft>
              <a:buClr>
                <a:schemeClr val="dk1"/>
              </a:buClr>
              <a:buSzPts val="1100"/>
              <a:buFont typeface="Arial"/>
              <a:buNone/>
            </a:pPr>
            <a:r>
              <a:rPr lang="en-US" sz="1100" b="0" i="0" u="none" strike="noStrike" cap="none" dirty="0" smtClean="0">
                <a:solidFill>
                  <a:schemeClr val="dk1"/>
                </a:solidFill>
                <a:latin typeface="Arial"/>
                <a:ea typeface="Arial"/>
                <a:cs typeface="Arial"/>
                <a:sym typeface="Arial"/>
              </a:rPr>
              <a:t>NOAA </a:t>
            </a:r>
            <a:r>
              <a:rPr lang="en-US" sz="1100" b="0" i="0" u="none" strike="noStrike" cap="none" dirty="0">
                <a:solidFill>
                  <a:schemeClr val="dk1"/>
                </a:solidFill>
                <a:latin typeface="Arial"/>
                <a:ea typeface="Arial"/>
                <a:cs typeface="Arial"/>
                <a:sym typeface="Arial"/>
              </a:rPr>
              <a:t>maintains the longest record of magnetic field observations at GEO.</a:t>
            </a:r>
          </a:p>
          <a:p>
            <a:pPr marL="0" marR="0" lvl="0" indent="-69850" algn="l" rtl="0">
              <a:spcBef>
                <a:spcPts val="0"/>
              </a:spcBef>
              <a:spcAft>
                <a:spcPts val="0"/>
              </a:spcAft>
              <a:buClr>
                <a:schemeClr val="dk1"/>
              </a:buClr>
              <a:buSzPts val="1100"/>
              <a:buFont typeface="Arial"/>
              <a:buNone/>
            </a:pPr>
            <a:r>
              <a:rPr lang="en-US" sz="1100" b="0" i="0" u="none" strike="noStrike" cap="none" dirty="0" smtClean="0">
                <a:solidFill>
                  <a:schemeClr val="dk1"/>
                </a:solidFill>
                <a:latin typeface="Arial"/>
                <a:ea typeface="Arial"/>
                <a:cs typeface="Arial"/>
                <a:sym typeface="Arial"/>
              </a:rPr>
              <a:t>We’re </a:t>
            </a:r>
            <a:r>
              <a:rPr lang="en-US" sz="1100" b="0" i="0" u="none" strike="noStrike" cap="none" dirty="0">
                <a:solidFill>
                  <a:schemeClr val="dk1"/>
                </a:solidFill>
                <a:latin typeface="Arial"/>
                <a:ea typeface="Arial"/>
                <a:cs typeface="Arial"/>
                <a:sym typeface="Arial"/>
              </a:rPr>
              <a:t>focusing on </a:t>
            </a:r>
            <a:r>
              <a:rPr lang="en-US" sz="1100" b="0" i="0" u="none" strike="noStrike" cap="none" dirty="0" smtClean="0">
                <a:solidFill>
                  <a:schemeClr val="dk1"/>
                </a:solidFill>
                <a:latin typeface="Arial"/>
                <a:ea typeface="Arial"/>
                <a:cs typeface="Arial"/>
                <a:sym typeface="Arial"/>
              </a:rPr>
              <a:t>3 constellations</a:t>
            </a:r>
            <a:r>
              <a:rPr lang="en-US" sz="1100" b="0" i="0" u="none" strike="noStrike" cap="none" dirty="0">
                <a:solidFill>
                  <a:schemeClr val="dk1"/>
                </a:solidFill>
                <a:latin typeface="Arial"/>
                <a:ea typeface="Arial"/>
                <a:cs typeface="Arial"/>
                <a:sym typeface="Arial"/>
              </a:rPr>
              <a:t>, GOES-8-12 w/the first s/c launched in </a:t>
            </a:r>
            <a:r>
              <a:rPr lang="en-US" sz="1100" b="0" i="0" u="none" strike="noStrike" cap="none" dirty="0" smtClean="0">
                <a:solidFill>
                  <a:schemeClr val="dk1"/>
                </a:solidFill>
                <a:latin typeface="Arial"/>
                <a:ea typeface="Arial"/>
                <a:cs typeface="Arial"/>
                <a:sym typeface="Arial"/>
              </a:rPr>
              <a:t>1994,</a:t>
            </a:r>
            <a:r>
              <a:rPr lang="en-US" sz="1100" b="0" i="0" u="none" strike="noStrike" cap="none" baseline="0" dirty="0" smtClean="0">
                <a:solidFill>
                  <a:schemeClr val="dk1"/>
                </a:solidFill>
                <a:latin typeface="Arial"/>
                <a:ea typeface="Arial"/>
                <a:cs typeface="Arial"/>
                <a:sym typeface="Arial"/>
              </a:rPr>
              <a:t> </a:t>
            </a:r>
            <a:r>
              <a:rPr lang="en-US" sz="1100" b="0" i="0" u="none" strike="noStrike" cap="none" dirty="0" smtClean="0">
                <a:solidFill>
                  <a:schemeClr val="dk1"/>
                </a:solidFill>
                <a:latin typeface="Arial"/>
                <a:ea typeface="Arial"/>
                <a:cs typeface="Arial"/>
                <a:sym typeface="Arial"/>
              </a:rPr>
              <a:t>GOES</a:t>
            </a:r>
            <a:r>
              <a:rPr lang="en-US" sz="1100" b="0" i="0" u="none" strike="noStrike" cap="none" dirty="0">
                <a:solidFill>
                  <a:schemeClr val="dk1"/>
                </a:solidFill>
                <a:latin typeface="Arial"/>
                <a:ea typeface="Arial"/>
                <a:cs typeface="Arial"/>
                <a:sym typeface="Arial"/>
              </a:rPr>
              <a:t>-13-</a:t>
            </a:r>
            <a:r>
              <a:rPr lang="en-US" sz="1100" b="0" i="0" u="none" strike="noStrike" cap="none" dirty="0" smtClean="0">
                <a:solidFill>
                  <a:schemeClr val="dk1"/>
                </a:solidFill>
                <a:latin typeface="Arial"/>
                <a:ea typeface="Arial"/>
                <a:cs typeface="Arial"/>
                <a:sym typeface="Arial"/>
              </a:rPr>
              <a:t>15,</a:t>
            </a:r>
            <a:r>
              <a:rPr lang="en-US" sz="1100" b="0" i="0" u="none" strike="noStrike" cap="none" baseline="0" dirty="0" smtClean="0">
                <a:solidFill>
                  <a:schemeClr val="dk1"/>
                </a:solidFill>
                <a:latin typeface="Arial"/>
                <a:ea typeface="Arial"/>
                <a:cs typeface="Arial"/>
                <a:sym typeface="Arial"/>
              </a:rPr>
              <a:t> and now GOES-R</a:t>
            </a:r>
            <a:r>
              <a:rPr lang="en-US" sz="1100" b="0" i="0" u="none" strike="noStrike" cap="none" dirty="0" smtClean="0">
                <a:solidFill>
                  <a:schemeClr val="dk1"/>
                </a:solidFill>
                <a:latin typeface="Arial"/>
                <a:ea typeface="Arial"/>
                <a:cs typeface="Arial"/>
                <a:sym typeface="Arial"/>
              </a:rPr>
              <a:t>.</a:t>
            </a:r>
            <a:endParaRPr lang="en-US" sz="1100" b="0" i="0" u="none" strike="noStrike" cap="none" dirty="0">
              <a:solidFill>
                <a:schemeClr val="dk1"/>
              </a:solidFill>
              <a:latin typeface="Arial"/>
              <a:ea typeface="Arial"/>
              <a:cs typeface="Arial"/>
              <a:sym typeface="Arial"/>
            </a:endParaRPr>
          </a:p>
          <a:p>
            <a:pPr marL="0" marR="0" lvl="0" indent="-69850" algn="l" rtl="0">
              <a:spcBef>
                <a:spcPts val="0"/>
              </a:spcBef>
              <a:buClr>
                <a:schemeClr val="dk1"/>
              </a:buClr>
              <a:buSzPts val="1100"/>
              <a:buFont typeface="Arial"/>
              <a:buNone/>
            </a:pPr>
            <a:r>
              <a:rPr lang="en-US" sz="1100" b="0" i="0" u="none" strike="noStrike" cap="none" dirty="0">
                <a:solidFill>
                  <a:schemeClr val="dk1"/>
                </a:solidFill>
                <a:latin typeface="Arial"/>
                <a:ea typeface="Arial"/>
                <a:cs typeface="Arial"/>
                <a:sym typeface="Arial"/>
              </a:rPr>
              <a:t>The instrumentation has been improved over these eras including a longer boom, and more effective bandwidth covering the all important ULF to a majority of the EMIC range.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US" dirty="0" smtClean="0"/>
              <a:t>We have a </a:t>
            </a:r>
            <a:r>
              <a:rPr lang="en-US" dirty="0"/>
              <a:t>full year of 4 spacecraft in this configuration.</a:t>
            </a:r>
          </a:p>
          <a:p>
            <a:pPr marL="0" lvl="0" indent="0" rtl="0">
              <a:spcBef>
                <a:spcPts val="0"/>
              </a:spcBef>
              <a:buNone/>
            </a:pPr>
            <a:r>
              <a:rPr lang="en-US" dirty="0"/>
              <a:t>We now have 1-second particle data, where previously we only had &gt;2-second</a:t>
            </a:r>
            <a:r>
              <a:rPr lang="en-US" dirty="0" smtClean="0"/>
              <a:t>.</a:t>
            </a:r>
          </a:p>
          <a:p>
            <a:pPr marL="0" lvl="0" indent="0" rtl="0">
              <a:spcBef>
                <a:spcPts val="0"/>
              </a:spcBef>
              <a:buNone/>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9" name="Shape 2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lang="en-US" baseline="0"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8" name="Shape 36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84" name="Shape 38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spcAft>
                <a:spcPts val="0"/>
              </a:spcAft>
              <a:buClr>
                <a:schemeClr val="dk1"/>
              </a:buClr>
              <a:buSzPts val="1100"/>
              <a:buFont typeface="Arial"/>
              <a:buNone/>
            </a:pPr>
            <a:endParaRPr lang="en-US" sz="1100" b="0" i="0" u="none" strike="noStrike" cap="none" baseline="0" dirty="0" smtClean="0">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02" name="Shape 40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spcAft>
                <a:spcPts val="0"/>
              </a:spcAft>
              <a:buClr>
                <a:schemeClr val="dk1"/>
              </a:buClr>
              <a:buSzPts val="1100"/>
              <a:buFont typeface="Arial"/>
              <a:buNone/>
            </a:pPr>
            <a:endParaRPr lang="en-US" sz="1100" b="0" i="0" u="none" strike="noStrike" cap="none" dirty="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3"/>
        <p:cNvGrpSpPr/>
        <p:nvPr/>
      </p:nvGrpSpPr>
      <p:grpSpPr>
        <a:xfrm>
          <a:off x="0" y="0"/>
          <a:ext cx="0" cy="0"/>
          <a:chOff x="0" y="0"/>
          <a:chExt cx="0" cy="0"/>
        </a:xfrm>
      </p:grpSpPr>
      <p:sp>
        <p:nvSpPr>
          <p:cNvPr id="14" name="Shape 14"/>
          <p:cNvSpPr txBox="1">
            <a:spLocks noGrp="1"/>
          </p:cNvSpPr>
          <p:nvPr>
            <p:ph type="ftr" idx="11"/>
          </p:nvPr>
        </p:nvSpPr>
        <p:spPr>
          <a:xfrm>
            <a:off x="3028950" y="4767263"/>
            <a:ext cx="3086100" cy="273844"/>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Shape 15"/>
          <p:cNvSpPr txBox="1">
            <a:spLocks noGrp="1"/>
          </p:cNvSpPr>
          <p:nvPr>
            <p:ph type="sldNum" idx="12"/>
          </p:nvPr>
        </p:nvSpPr>
        <p:spPr>
          <a:xfrm>
            <a:off x="6457950" y="4767263"/>
            <a:ext cx="2057400" cy="273844"/>
          </a:xfrm>
          <a:prstGeom prst="rect">
            <a:avLst/>
          </a:prstGeom>
          <a:noFill/>
          <a:ln>
            <a:noFill/>
          </a:ln>
        </p:spPr>
        <p:txBody>
          <a:bodyPr wrap="square" lIns="91425" tIns="45700" rIns="91425" bIns="45700" anchor="t" anchorCtr="0">
            <a:noAutofit/>
          </a:bodyPr>
          <a:lstStyle/>
          <a:p>
            <a:pPr marL="0" marR="0" lvl="0" indent="-85725" algn="l" rtl="0">
              <a:lnSpc>
                <a:spcPct val="100000"/>
              </a:lnSpc>
              <a:spcBef>
                <a:spcPts val="0"/>
              </a:spcBef>
              <a:spcAft>
                <a:spcPts val="0"/>
              </a:spcAft>
              <a:buClr>
                <a:srgbClr val="000000"/>
              </a:buClr>
              <a:buSzPts val="1350"/>
              <a:buFont typeface="Calibri"/>
              <a:buNone/>
            </a:pPr>
            <a:fld id="{00000000-1234-1234-1234-123412341234}" type="slidenum">
              <a:rPr lang="en-US" sz="1350" b="0" i="0" u="none" strike="noStrike" cap="none">
                <a:solidFill>
                  <a:srgbClr val="000000"/>
                </a:solidFill>
                <a:latin typeface="Calibri"/>
                <a:ea typeface="Calibri"/>
                <a:cs typeface="Calibri"/>
                <a:sym typeface="Calibri"/>
              </a:rPr>
              <a:t>‹#›</a:t>
            </a:fld>
            <a:endParaRPr lang="en-US" sz="135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629841" y="342900"/>
            <a:ext cx="2949178" cy="120015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68" name="Shape 68"/>
          <p:cNvSpPr>
            <a:spLocks noGrp="1"/>
          </p:cNvSpPr>
          <p:nvPr>
            <p:ph type="pic" idx="2"/>
          </p:nvPr>
        </p:nvSpPr>
        <p:spPr>
          <a:xfrm>
            <a:off x="3887391" y="740569"/>
            <a:ext cx="4629150" cy="3655219"/>
          </a:xfrm>
          <a:prstGeom prst="rect">
            <a:avLst/>
          </a:prstGeom>
          <a:noFill/>
          <a:ln>
            <a:noFill/>
          </a:ln>
        </p:spPr>
        <p:txBody>
          <a:bodyPr wrap="square" lIns="91425" tIns="91425" rIns="91425" bIns="91425" anchor="t" anchorCtr="0"/>
          <a:lstStyle>
            <a:lvl1pPr marL="0" marR="0" lvl="0" indent="0" algn="l" rtl="0">
              <a:lnSpc>
                <a:spcPct val="90000"/>
              </a:lnSpc>
              <a:spcBef>
                <a:spcPts val="750"/>
              </a:spcBef>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629841" y="1543050"/>
            <a:ext cx="2949178" cy="2858691"/>
          </a:xfrm>
          <a:prstGeom prst="rect">
            <a:avLst/>
          </a:prstGeom>
          <a:noFill/>
          <a:ln>
            <a:noFill/>
          </a:ln>
        </p:spPr>
        <p:txBody>
          <a:bodyPr wrap="square" lIns="91425" tIns="91425" rIns="91425" bIns="91425" anchor="t" anchorCtr="0"/>
          <a:lstStyle>
            <a:lvl1pPr marL="0" marR="0" lvl="0" indent="0" algn="l" rtl="0">
              <a:lnSpc>
                <a:spcPct val="90000"/>
              </a:lnSpc>
              <a:spcBef>
                <a:spcPts val="750"/>
              </a:spcBef>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SzPts val="1050"/>
              <a:buFont typeface="Arial"/>
              <a:buNone/>
              <a:defRPr sz="105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SzPts val="750"/>
              <a:buFont typeface="Arial"/>
              <a:buNone/>
              <a:defRPr sz="75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SzPts val="750"/>
              <a:buFont typeface="Arial"/>
              <a:buNone/>
              <a:defRPr sz="75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SzPts val="750"/>
              <a:buFont typeface="Arial"/>
              <a:buNone/>
              <a:defRPr sz="75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SzPts val="750"/>
              <a:buFont typeface="Arial"/>
              <a:buNone/>
              <a:defRPr sz="75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SzPts val="750"/>
              <a:buFont typeface="Arial"/>
              <a:buNone/>
              <a:defRPr sz="75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SzPts val="75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628650" y="4767263"/>
            <a:ext cx="2057400" cy="273844"/>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1" name="Shape 71"/>
          <p:cNvSpPr txBox="1">
            <a:spLocks noGrp="1"/>
          </p:cNvSpPr>
          <p:nvPr>
            <p:ph type="ftr" idx="11"/>
          </p:nvPr>
        </p:nvSpPr>
        <p:spPr>
          <a:xfrm>
            <a:off x="3028950" y="4767263"/>
            <a:ext cx="3086100" cy="273844"/>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2" name="Shape 72"/>
          <p:cNvSpPr txBox="1">
            <a:spLocks noGrp="1"/>
          </p:cNvSpPr>
          <p:nvPr>
            <p:ph type="sldNum" idx="12"/>
          </p:nvPr>
        </p:nvSpPr>
        <p:spPr>
          <a:xfrm>
            <a:off x="6457950" y="4767263"/>
            <a:ext cx="2057400" cy="273844"/>
          </a:xfrm>
          <a:prstGeom prst="rect">
            <a:avLst/>
          </a:prstGeom>
          <a:noFill/>
          <a:ln>
            <a:noFill/>
          </a:ln>
        </p:spPr>
        <p:txBody>
          <a:bodyPr wrap="square" lIns="91425" tIns="45700" rIns="91425" bIns="45700" anchor="t" anchorCtr="0">
            <a:noAutofit/>
          </a:bodyPr>
          <a:lstStyle/>
          <a:p>
            <a:pPr marL="0" marR="0" lvl="0" indent="-85725" algn="l" rtl="0">
              <a:lnSpc>
                <a:spcPct val="100000"/>
              </a:lnSpc>
              <a:spcBef>
                <a:spcPts val="0"/>
              </a:spcBef>
              <a:spcAft>
                <a:spcPts val="0"/>
              </a:spcAft>
              <a:buClr>
                <a:srgbClr val="000000"/>
              </a:buClr>
              <a:buSzPts val="1350"/>
              <a:buFont typeface="Calibri"/>
              <a:buNone/>
            </a:pPr>
            <a:fld id="{00000000-1234-1234-1234-123412341234}" type="slidenum">
              <a:rPr lang="en-US" sz="1350" b="0" i="0" u="none" strike="noStrike" cap="none">
                <a:solidFill>
                  <a:srgbClr val="000000"/>
                </a:solidFill>
                <a:latin typeface="Calibri"/>
                <a:ea typeface="Calibri"/>
                <a:cs typeface="Calibri"/>
                <a:sym typeface="Calibri"/>
              </a:rPr>
              <a:t>‹#›</a:t>
            </a:fld>
            <a:endParaRPr lang="en-US" sz="135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628650" y="273844"/>
            <a:ext cx="7886700" cy="994172"/>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75" name="Shape 75"/>
          <p:cNvSpPr txBox="1">
            <a:spLocks noGrp="1"/>
          </p:cNvSpPr>
          <p:nvPr>
            <p:ph type="body" idx="1"/>
          </p:nvPr>
        </p:nvSpPr>
        <p:spPr>
          <a:xfrm rot="5400000">
            <a:off x="2940248" y="-942379"/>
            <a:ext cx="3263504" cy="7886700"/>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628650" y="4767263"/>
            <a:ext cx="2057400" cy="273844"/>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7" name="Shape 77"/>
          <p:cNvSpPr txBox="1">
            <a:spLocks noGrp="1"/>
          </p:cNvSpPr>
          <p:nvPr>
            <p:ph type="ftr" idx="11"/>
          </p:nvPr>
        </p:nvSpPr>
        <p:spPr>
          <a:xfrm>
            <a:off x="3028950" y="4767263"/>
            <a:ext cx="3086100" cy="273844"/>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6457950" y="4767263"/>
            <a:ext cx="2057400" cy="273844"/>
          </a:xfrm>
          <a:prstGeom prst="rect">
            <a:avLst/>
          </a:prstGeom>
          <a:noFill/>
          <a:ln>
            <a:noFill/>
          </a:ln>
        </p:spPr>
        <p:txBody>
          <a:bodyPr wrap="square" lIns="91425" tIns="45700" rIns="91425" bIns="45700" anchor="t" anchorCtr="0">
            <a:noAutofit/>
          </a:bodyPr>
          <a:lstStyle/>
          <a:p>
            <a:pPr marL="0" marR="0" lvl="0" indent="-85725" algn="l" rtl="0">
              <a:lnSpc>
                <a:spcPct val="100000"/>
              </a:lnSpc>
              <a:spcBef>
                <a:spcPts val="0"/>
              </a:spcBef>
              <a:spcAft>
                <a:spcPts val="0"/>
              </a:spcAft>
              <a:buClr>
                <a:srgbClr val="000000"/>
              </a:buClr>
              <a:buSzPts val="1350"/>
              <a:buFont typeface="Calibri"/>
              <a:buNone/>
            </a:pPr>
            <a:fld id="{00000000-1234-1234-1234-123412341234}" type="slidenum">
              <a:rPr lang="en-US" sz="1350" b="0" i="0" u="none" strike="noStrike" cap="none">
                <a:solidFill>
                  <a:srgbClr val="000000"/>
                </a:solidFill>
                <a:latin typeface="Calibri"/>
                <a:ea typeface="Calibri"/>
                <a:cs typeface="Calibri"/>
                <a:sym typeface="Calibri"/>
              </a:rPr>
              <a:t>‹#›</a:t>
            </a:fld>
            <a:endParaRPr lang="en-US" sz="135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5350073" y="1467446"/>
            <a:ext cx="4358879" cy="1971675"/>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81" name="Shape 81"/>
          <p:cNvSpPr txBox="1">
            <a:spLocks noGrp="1"/>
          </p:cNvSpPr>
          <p:nvPr>
            <p:ph type="body" idx="1"/>
          </p:nvPr>
        </p:nvSpPr>
        <p:spPr>
          <a:xfrm rot="5400000">
            <a:off x="1349573" y="-447079"/>
            <a:ext cx="4358879" cy="5800725"/>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628650" y="4767263"/>
            <a:ext cx="2057400" cy="273844"/>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3" name="Shape 83"/>
          <p:cNvSpPr txBox="1">
            <a:spLocks noGrp="1"/>
          </p:cNvSpPr>
          <p:nvPr>
            <p:ph type="ftr" idx="11"/>
          </p:nvPr>
        </p:nvSpPr>
        <p:spPr>
          <a:xfrm>
            <a:off x="3028950" y="4767263"/>
            <a:ext cx="3086100" cy="273844"/>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4" name="Shape 84"/>
          <p:cNvSpPr txBox="1">
            <a:spLocks noGrp="1"/>
          </p:cNvSpPr>
          <p:nvPr>
            <p:ph type="sldNum" idx="12"/>
          </p:nvPr>
        </p:nvSpPr>
        <p:spPr>
          <a:xfrm>
            <a:off x="6457950" y="4767263"/>
            <a:ext cx="2057400" cy="273844"/>
          </a:xfrm>
          <a:prstGeom prst="rect">
            <a:avLst/>
          </a:prstGeom>
          <a:noFill/>
          <a:ln>
            <a:noFill/>
          </a:ln>
        </p:spPr>
        <p:txBody>
          <a:bodyPr wrap="square" lIns="91425" tIns="45700" rIns="91425" bIns="45700" anchor="t" anchorCtr="0">
            <a:noAutofit/>
          </a:bodyPr>
          <a:lstStyle/>
          <a:p>
            <a:pPr marL="0" marR="0" lvl="0" indent="-85725" algn="l" rtl="0">
              <a:lnSpc>
                <a:spcPct val="100000"/>
              </a:lnSpc>
              <a:spcBef>
                <a:spcPts val="0"/>
              </a:spcBef>
              <a:spcAft>
                <a:spcPts val="0"/>
              </a:spcAft>
              <a:buClr>
                <a:srgbClr val="000000"/>
              </a:buClr>
              <a:buSzPts val="1350"/>
              <a:buFont typeface="Calibri"/>
              <a:buNone/>
            </a:pPr>
            <a:fld id="{00000000-1234-1234-1234-123412341234}" type="slidenum">
              <a:rPr lang="en-US" sz="1350" b="0" i="0" u="none" strike="noStrike" cap="none">
                <a:solidFill>
                  <a:srgbClr val="000000"/>
                </a:solidFill>
                <a:latin typeface="Calibri"/>
                <a:ea typeface="Calibri"/>
                <a:cs typeface="Calibri"/>
                <a:sym typeface="Calibri"/>
              </a:rPr>
              <a:t>‹#›</a:t>
            </a:fld>
            <a:endParaRPr lang="en-US" sz="135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311700" y="140225"/>
            <a:ext cx="8520600" cy="5727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indent="0">
              <a:spcBef>
                <a:spcPts val="0"/>
              </a:spcBef>
              <a:buClr>
                <a:schemeClr val="dk1"/>
              </a:buClr>
              <a:buSzPts val="2800"/>
              <a:buFont typeface="Arial"/>
              <a:buNone/>
              <a:defRPr sz="2800">
                <a:solidFill>
                  <a:schemeClr val="dk1"/>
                </a:solidFill>
              </a:defRPr>
            </a:lvl2pPr>
            <a:lvl3pPr lvl="2" indent="0">
              <a:spcBef>
                <a:spcPts val="0"/>
              </a:spcBef>
              <a:buClr>
                <a:schemeClr val="dk1"/>
              </a:buClr>
              <a:buSzPts val="2800"/>
              <a:buFont typeface="Arial"/>
              <a:buNone/>
              <a:defRPr sz="2800">
                <a:solidFill>
                  <a:schemeClr val="dk1"/>
                </a:solidFill>
              </a:defRPr>
            </a:lvl3pPr>
            <a:lvl4pPr lvl="3" indent="0">
              <a:spcBef>
                <a:spcPts val="0"/>
              </a:spcBef>
              <a:buClr>
                <a:schemeClr val="dk1"/>
              </a:buClr>
              <a:buSzPts val="2800"/>
              <a:buFont typeface="Arial"/>
              <a:buNone/>
              <a:defRPr sz="2800">
                <a:solidFill>
                  <a:schemeClr val="dk1"/>
                </a:solidFill>
              </a:defRPr>
            </a:lvl4pPr>
            <a:lvl5pPr lvl="4" indent="0">
              <a:spcBef>
                <a:spcPts val="0"/>
              </a:spcBef>
              <a:buClr>
                <a:schemeClr val="dk1"/>
              </a:buClr>
              <a:buSzPts val="2800"/>
              <a:buFont typeface="Arial"/>
              <a:buNone/>
              <a:defRPr sz="2800">
                <a:solidFill>
                  <a:schemeClr val="dk1"/>
                </a:solidFill>
              </a:defRPr>
            </a:lvl5pPr>
            <a:lvl6pPr lvl="5" indent="0">
              <a:spcBef>
                <a:spcPts val="0"/>
              </a:spcBef>
              <a:buClr>
                <a:schemeClr val="dk1"/>
              </a:buClr>
              <a:buSzPts val="2800"/>
              <a:buFont typeface="Arial"/>
              <a:buNone/>
              <a:defRPr sz="2800">
                <a:solidFill>
                  <a:schemeClr val="dk1"/>
                </a:solidFill>
              </a:defRPr>
            </a:lvl6pPr>
            <a:lvl7pPr lvl="6" indent="0">
              <a:spcBef>
                <a:spcPts val="0"/>
              </a:spcBef>
              <a:buClr>
                <a:schemeClr val="dk1"/>
              </a:buClr>
              <a:buSzPts val="2800"/>
              <a:buFont typeface="Arial"/>
              <a:buNone/>
              <a:defRPr sz="2800">
                <a:solidFill>
                  <a:schemeClr val="dk1"/>
                </a:solidFill>
              </a:defRPr>
            </a:lvl7pPr>
            <a:lvl8pPr lvl="7" indent="0">
              <a:spcBef>
                <a:spcPts val="0"/>
              </a:spcBef>
              <a:buClr>
                <a:schemeClr val="dk1"/>
              </a:buClr>
              <a:buSzPts val="2800"/>
              <a:buFont typeface="Arial"/>
              <a:buNone/>
              <a:defRPr sz="2800">
                <a:solidFill>
                  <a:schemeClr val="dk1"/>
                </a:solidFill>
              </a:defRPr>
            </a:lvl8pPr>
            <a:lvl9pPr lvl="8" indent="0">
              <a:spcBef>
                <a:spcPts val="0"/>
              </a:spcBef>
              <a:buClr>
                <a:schemeClr val="dk1"/>
              </a:buClr>
              <a:buSzPts val="2800"/>
              <a:buFont typeface="Arial"/>
              <a:buNone/>
              <a:defRPr sz="2800">
                <a:solidFill>
                  <a:schemeClr val="dk1"/>
                </a:solidFill>
              </a:defRPr>
            </a:lvl9pPr>
          </a:lstStyle>
          <a:p>
            <a:endParaRPr/>
          </a:p>
        </p:txBody>
      </p:sp>
      <p:sp>
        <p:nvSpPr>
          <p:cNvPr id="92" name="Shape 92"/>
          <p:cNvSpPr txBox="1">
            <a:spLocks noGrp="1"/>
          </p:cNvSpPr>
          <p:nvPr>
            <p:ph type="body" idx="1"/>
          </p:nvPr>
        </p:nvSpPr>
        <p:spPr>
          <a:xfrm>
            <a:off x="311700" y="847675"/>
            <a:ext cx="8520600" cy="34164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93" name="Shape 93"/>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311700" y="140225"/>
            <a:ext cx="8520600" cy="5727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indent="0">
              <a:spcBef>
                <a:spcPts val="0"/>
              </a:spcBef>
              <a:buClr>
                <a:schemeClr val="dk1"/>
              </a:buClr>
              <a:buSzPts val="2800"/>
              <a:buFont typeface="Arial"/>
              <a:buNone/>
              <a:defRPr sz="2800">
                <a:solidFill>
                  <a:schemeClr val="dk1"/>
                </a:solidFill>
              </a:defRPr>
            </a:lvl2pPr>
            <a:lvl3pPr lvl="2" indent="0">
              <a:spcBef>
                <a:spcPts val="0"/>
              </a:spcBef>
              <a:buClr>
                <a:schemeClr val="dk1"/>
              </a:buClr>
              <a:buSzPts val="2800"/>
              <a:buFont typeface="Arial"/>
              <a:buNone/>
              <a:defRPr sz="2800">
                <a:solidFill>
                  <a:schemeClr val="dk1"/>
                </a:solidFill>
              </a:defRPr>
            </a:lvl3pPr>
            <a:lvl4pPr lvl="3" indent="0">
              <a:spcBef>
                <a:spcPts val="0"/>
              </a:spcBef>
              <a:buClr>
                <a:schemeClr val="dk1"/>
              </a:buClr>
              <a:buSzPts val="2800"/>
              <a:buFont typeface="Arial"/>
              <a:buNone/>
              <a:defRPr sz="2800">
                <a:solidFill>
                  <a:schemeClr val="dk1"/>
                </a:solidFill>
              </a:defRPr>
            </a:lvl4pPr>
            <a:lvl5pPr lvl="4" indent="0">
              <a:spcBef>
                <a:spcPts val="0"/>
              </a:spcBef>
              <a:buClr>
                <a:schemeClr val="dk1"/>
              </a:buClr>
              <a:buSzPts val="2800"/>
              <a:buFont typeface="Arial"/>
              <a:buNone/>
              <a:defRPr sz="2800">
                <a:solidFill>
                  <a:schemeClr val="dk1"/>
                </a:solidFill>
              </a:defRPr>
            </a:lvl5pPr>
            <a:lvl6pPr lvl="5" indent="0">
              <a:spcBef>
                <a:spcPts val="0"/>
              </a:spcBef>
              <a:buClr>
                <a:schemeClr val="dk1"/>
              </a:buClr>
              <a:buSzPts val="2800"/>
              <a:buFont typeface="Arial"/>
              <a:buNone/>
              <a:defRPr sz="2800">
                <a:solidFill>
                  <a:schemeClr val="dk1"/>
                </a:solidFill>
              </a:defRPr>
            </a:lvl6pPr>
            <a:lvl7pPr lvl="6" indent="0">
              <a:spcBef>
                <a:spcPts val="0"/>
              </a:spcBef>
              <a:buClr>
                <a:schemeClr val="dk1"/>
              </a:buClr>
              <a:buSzPts val="2800"/>
              <a:buFont typeface="Arial"/>
              <a:buNone/>
              <a:defRPr sz="2800">
                <a:solidFill>
                  <a:schemeClr val="dk1"/>
                </a:solidFill>
              </a:defRPr>
            </a:lvl7pPr>
            <a:lvl8pPr lvl="7" indent="0">
              <a:spcBef>
                <a:spcPts val="0"/>
              </a:spcBef>
              <a:buClr>
                <a:schemeClr val="dk1"/>
              </a:buClr>
              <a:buSzPts val="2800"/>
              <a:buFont typeface="Arial"/>
              <a:buNone/>
              <a:defRPr sz="2800">
                <a:solidFill>
                  <a:schemeClr val="dk1"/>
                </a:solidFill>
              </a:defRPr>
            </a:lvl8pPr>
            <a:lvl9pPr lvl="8" indent="0">
              <a:spcBef>
                <a:spcPts val="0"/>
              </a:spcBef>
              <a:buClr>
                <a:schemeClr val="dk1"/>
              </a:buClr>
              <a:buSzPts val="2800"/>
              <a:buFont typeface="Arial"/>
              <a:buNone/>
              <a:defRPr sz="2800">
                <a:solidFill>
                  <a:schemeClr val="dk1"/>
                </a:solidFill>
              </a:defRPr>
            </a:lvl9pPr>
          </a:lstStyle>
          <a:p>
            <a:endParaRPr/>
          </a:p>
        </p:txBody>
      </p:sp>
      <p:sp>
        <p:nvSpPr>
          <p:cNvPr id="96" name="Shape 96"/>
          <p:cNvSpPr txBox="1">
            <a:spLocks noGrp="1"/>
          </p:cNvSpPr>
          <p:nvPr>
            <p:ph type="body" idx="1"/>
          </p:nvPr>
        </p:nvSpPr>
        <p:spPr>
          <a:xfrm>
            <a:off x="311700" y="1000075"/>
            <a:ext cx="3999900" cy="34164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0" marR="0" lvl="1"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0" marR="0" lvl="2"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0" marR="0" lvl="3"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0" marR="0" lvl="4"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0" marR="0" lvl="5"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0" marR="0" lvl="6"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0" marR="0" lvl="7"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0" marR="0" lvl="8"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endParaRPr/>
          </a:p>
        </p:txBody>
      </p:sp>
      <p:sp>
        <p:nvSpPr>
          <p:cNvPr id="97" name="Shape 97"/>
          <p:cNvSpPr txBox="1">
            <a:spLocks noGrp="1"/>
          </p:cNvSpPr>
          <p:nvPr>
            <p:ph type="body" idx="2"/>
          </p:nvPr>
        </p:nvSpPr>
        <p:spPr>
          <a:xfrm>
            <a:off x="4832400" y="1000075"/>
            <a:ext cx="3999900" cy="34164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0" marR="0" lvl="1"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0" marR="0" lvl="2"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0" marR="0" lvl="3"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0" marR="0" lvl="4"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0" marR="0" lvl="5"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0" marR="0" lvl="6"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0" marR="0" lvl="7"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0" marR="0" lvl="8"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endParaRPr/>
          </a:p>
        </p:txBody>
      </p:sp>
      <p:sp>
        <p:nvSpPr>
          <p:cNvPr id="98" name="Shape 98"/>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311700" y="2150850"/>
            <a:ext cx="8520600" cy="8418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lvl="1" indent="0" algn="ctr">
              <a:spcBef>
                <a:spcPts val="0"/>
              </a:spcBef>
              <a:buClr>
                <a:schemeClr val="dk1"/>
              </a:buClr>
              <a:buSzPts val="3600"/>
              <a:buFont typeface="Arial"/>
              <a:buNone/>
              <a:defRPr sz="3600">
                <a:solidFill>
                  <a:schemeClr val="dk1"/>
                </a:solidFill>
              </a:defRPr>
            </a:lvl2pPr>
            <a:lvl3pPr lvl="2" indent="0" algn="ctr">
              <a:spcBef>
                <a:spcPts val="0"/>
              </a:spcBef>
              <a:buClr>
                <a:schemeClr val="dk1"/>
              </a:buClr>
              <a:buSzPts val="3600"/>
              <a:buFont typeface="Arial"/>
              <a:buNone/>
              <a:defRPr sz="3600">
                <a:solidFill>
                  <a:schemeClr val="dk1"/>
                </a:solidFill>
              </a:defRPr>
            </a:lvl3pPr>
            <a:lvl4pPr lvl="3" indent="0" algn="ctr">
              <a:spcBef>
                <a:spcPts val="0"/>
              </a:spcBef>
              <a:buClr>
                <a:schemeClr val="dk1"/>
              </a:buClr>
              <a:buSzPts val="3600"/>
              <a:buFont typeface="Arial"/>
              <a:buNone/>
              <a:defRPr sz="3600">
                <a:solidFill>
                  <a:schemeClr val="dk1"/>
                </a:solidFill>
              </a:defRPr>
            </a:lvl4pPr>
            <a:lvl5pPr lvl="4" indent="0" algn="ctr">
              <a:spcBef>
                <a:spcPts val="0"/>
              </a:spcBef>
              <a:buClr>
                <a:schemeClr val="dk1"/>
              </a:buClr>
              <a:buSzPts val="3600"/>
              <a:buFont typeface="Arial"/>
              <a:buNone/>
              <a:defRPr sz="3600">
                <a:solidFill>
                  <a:schemeClr val="dk1"/>
                </a:solidFill>
              </a:defRPr>
            </a:lvl5pPr>
            <a:lvl6pPr lvl="5" indent="0" algn="ctr">
              <a:spcBef>
                <a:spcPts val="0"/>
              </a:spcBef>
              <a:buClr>
                <a:schemeClr val="dk1"/>
              </a:buClr>
              <a:buSzPts val="3600"/>
              <a:buFont typeface="Arial"/>
              <a:buNone/>
              <a:defRPr sz="3600">
                <a:solidFill>
                  <a:schemeClr val="dk1"/>
                </a:solidFill>
              </a:defRPr>
            </a:lvl6pPr>
            <a:lvl7pPr lvl="6" indent="0" algn="ctr">
              <a:spcBef>
                <a:spcPts val="0"/>
              </a:spcBef>
              <a:buClr>
                <a:schemeClr val="dk1"/>
              </a:buClr>
              <a:buSzPts val="3600"/>
              <a:buFont typeface="Arial"/>
              <a:buNone/>
              <a:defRPr sz="3600">
                <a:solidFill>
                  <a:schemeClr val="dk1"/>
                </a:solidFill>
              </a:defRPr>
            </a:lvl7pPr>
            <a:lvl8pPr lvl="7" indent="0" algn="ctr">
              <a:spcBef>
                <a:spcPts val="0"/>
              </a:spcBef>
              <a:buClr>
                <a:schemeClr val="dk1"/>
              </a:buClr>
              <a:buSzPts val="3600"/>
              <a:buFont typeface="Arial"/>
              <a:buNone/>
              <a:defRPr sz="3600">
                <a:solidFill>
                  <a:schemeClr val="dk1"/>
                </a:solidFill>
              </a:defRPr>
            </a:lvl8pPr>
            <a:lvl9pPr lvl="8" indent="0" algn="ctr">
              <a:spcBef>
                <a:spcPts val="0"/>
              </a:spcBef>
              <a:buClr>
                <a:schemeClr val="dk1"/>
              </a:buClr>
              <a:buSzPts val="3600"/>
              <a:buFont typeface="Arial"/>
              <a:buNone/>
              <a:defRPr sz="3600">
                <a:solidFill>
                  <a:schemeClr val="dk1"/>
                </a:solidFill>
              </a:defRPr>
            </a:lvl9pPr>
          </a:lstStyle>
          <a:p>
            <a:endParaRPr/>
          </a:p>
        </p:txBody>
      </p:sp>
      <p:sp>
        <p:nvSpPr>
          <p:cNvPr id="101" name="Shape 101"/>
          <p:cNvSpPr txBox="1">
            <a:spLocks noGrp="1"/>
          </p:cNvSpPr>
          <p:nvPr>
            <p:ph type="sldNum" idx="12"/>
          </p:nvPr>
        </p:nvSpPr>
        <p:spPr>
          <a:xfrm>
            <a:off x="8754627" y="4754618"/>
            <a:ext cx="389373" cy="393600"/>
          </a:xfrm>
          <a:prstGeom prst="rect">
            <a:avLst/>
          </a:prstGeom>
          <a:noFill/>
          <a:ln>
            <a:noFill/>
          </a:ln>
        </p:spPr>
        <p:txBody>
          <a:bodyPr wrap="square" lIns="91425" tIns="91425" rIns="91425" bIns="91425" anchor="ctr" anchorCtr="0">
            <a:noAutofit/>
          </a:bodyPr>
          <a:lstStyle/>
          <a:p>
            <a:pPr marL="0" marR="0" lvl="0" indent="-69850" algn="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000000"/>
                </a:solidFill>
                <a:latin typeface="Arial"/>
                <a:ea typeface="Arial"/>
                <a:cs typeface="Arial"/>
                <a:sym typeface="Arial"/>
              </a:rPr>
              <a:t>‹#›</a:t>
            </a:fld>
            <a:endParaRPr lang="en-US"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311700" y="140225"/>
            <a:ext cx="8520600" cy="5727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indent="0">
              <a:spcBef>
                <a:spcPts val="0"/>
              </a:spcBef>
              <a:buClr>
                <a:schemeClr val="dk1"/>
              </a:buClr>
              <a:buSzPts val="2800"/>
              <a:buFont typeface="Arial"/>
              <a:buNone/>
              <a:defRPr sz="2800">
                <a:solidFill>
                  <a:schemeClr val="dk1"/>
                </a:solidFill>
              </a:defRPr>
            </a:lvl2pPr>
            <a:lvl3pPr lvl="2" indent="0">
              <a:spcBef>
                <a:spcPts val="0"/>
              </a:spcBef>
              <a:buClr>
                <a:schemeClr val="dk1"/>
              </a:buClr>
              <a:buSzPts val="2800"/>
              <a:buFont typeface="Arial"/>
              <a:buNone/>
              <a:defRPr sz="2800">
                <a:solidFill>
                  <a:schemeClr val="dk1"/>
                </a:solidFill>
              </a:defRPr>
            </a:lvl3pPr>
            <a:lvl4pPr lvl="3" indent="0">
              <a:spcBef>
                <a:spcPts val="0"/>
              </a:spcBef>
              <a:buClr>
                <a:schemeClr val="dk1"/>
              </a:buClr>
              <a:buSzPts val="2800"/>
              <a:buFont typeface="Arial"/>
              <a:buNone/>
              <a:defRPr sz="2800">
                <a:solidFill>
                  <a:schemeClr val="dk1"/>
                </a:solidFill>
              </a:defRPr>
            </a:lvl4pPr>
            <a:lvl5pPr lvl="4" indent="0">
              <a:spcBef>
                <a:spcPts val="0"/>
              </a:spcBef>
              <a:buClr>
                <a:schemeClr val="dk1"/>
              </a:buClr>
              <a:buSzPts val="2800"/>
              <a:buFont typeface="Arial"/>
              <a:buNone/>
              <a:defRPr sz="2800">
                <a:solidFill>
                  <a:schemeClr val="dk1"/>
                </a:solidFill>
              </a:defRPr>
            </a:lvl5pPr>
            <a:lvl6pPr lvl="5" indent="0">
              <a:spcBef>
                <a:spcPts val="0"/>
              </a:spcBef>
              <a:buClr>
                <a:schemeClr val="dk1"/>
              </a:buClr>
              <a:buSzPts val="2800"/>
              <a:buFont typeface="Arial"/>
              <a:buNone/>
              <a:defRPr sz="2800">
                <a:solidFill>
                  <a:schemeClr val="dk1"/>
                </a:solidFill>
              </a:defRPr>
            </a:lvl6pPr>
            <a:lvl7pPr lvl="6" indent="0">
              <a:spcBef>
                <a:spcPts val="0"/>
              </a:spcBef>
              <a:buClr>
                <a:schemeClr val="dk1"/>
              </a:buClr>
              <a:buSzPts val="2800"/>
              <a:buFont typeface="Arial"/>
              <a:buNone/>
              <a:defRPr sz="2800">
                <a:solidFill>
                  <a:schemeClr val="dk1"/>
                </a:solidFill>
              </a:defRPr>
            </a:lvl7pPr>
            <a:lvl8pPr lvl="7" indent="0">
              <a:spcBef>
                <a:spcPts val="0"/>
              </a:spcBef>
              <a:buClr>
                <a:schemeClr val="dk1"/>
              </a:buClr>
              <a:buSzPts val="2800"/>
              <a:buFont typeface="Arial"/>
              <a:buNone/>
              <a:defRPr sz="2800">
                <a:solidFill>
                  <a:schemeClr val="dk1"/>
                </a:solidFill>
              </a:defRPr>
            </a:lvl8pPr>
            <a:lvl9pPr lvl="8" indent="0">
              <a:spcBef>
                <a:spcPts val="0"/>
              </a:spcBef>
              <a:buClr>
                <a:schemeClr val="dk1"/>
              </a:buClr>
              <a:buSzPts val="2800"/>
              <a:buFont typeface="Arial"/>
              <a:buNone/>
              <a:defRPr sz="2800">
                <a:solidFill>
                  <a:schemeClr val="dk1"/>
                </a:solidFill>
              </a:defRPr>
            </a:lvl9pPr>
          </a:lstStyle>
          <a:p>
            <a:endParaRPr/>
          </a:p>
        </p:txBody>
      </p:sp>
      <p:sp>
        <p:nvSpPr>
          <p:cNvPr id="104" name="Shape 104"/>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311700" y="250800"/>
            <a:ext cx="2808000" cy="7557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indent="0">
              <a:spcBef>
                <a:spcPts val="0"/>
              </a:spcBef>
              <a:buClr>
                <a:schemeClr val="dk1"/>
              </a:buClr>
              <a:buSzPts val="2400"/>
              <a:buFont typeface="Arial"/>
              <a:buNone/>
              <a:defRPr sz="2400">
                <a:solidFill>
                  <a:schemeClr val="dk1"/>
                </a:solidFill>
              </a:defRPr>
            </a:lvl2pPr>
            <a:lvl3pPr lvl="2" indent="0">
              <a:spcBef>
                <a:spcPts val="0"/>
              </a:spcBef>
              <a:buClr>
                <a:schemeClr val="dk1"/>
              </a:buClr>
              <a:buSzPts val="2400"/>
              <a:buFont typeface="Arial"/>
              <a:buNone/>
              <a:defRPr sz="2400">
                <a:solidFill>
                  <a:schemeClr val="dk1"/>
                </a:solidFill>
              </a:defRPr>
            </a:lvl3pPr>
            <a:lvl4pPr lvl="3" indent="0">
              <a:spcBef>
                <a:spcPts val="0"/>
              </a:spcBef>
              <a:buClr>
                <a:schemeClr val="dk1"/>
              </a:buClr>
              <a:buSzPts val="2400"/>
              <a:buFont typeface="Arial"/>
              <a:buNone/>
              <a:defRPr sz="2400">
                <a:solidFill>
                  <a:schemeClr val="dk1"/>
                </a:solidFill>
              </a:defRPr>
            </a:lvl4pPr>
            <a:lvl5pPr lvl="4" indent="0">
              <a:spcBef>
                <a:spcPts val="0"/>
              </a:spcBef>
              <a:buClr>
                <a:schemeClr val="dk1"/>
              </a:buClr>
              <a:buSzPts val="2400"/>
              <a:buFont typeface="Arial"/>
              <a:buNone/>
              <a:defRPr sz="2400">
                <a:solidFill>
                  <a:schemeClr val="dk1"/>
                </a:solidFill>
              </a:defRPr>
            </a:lvl5pPr>
            <a:lvl6pPr lvl="5" indent="0">
              <a:spcBef>
                <a:spcPts val="0"/>
              </a:spcBef>
              <a:buClr>
                <a:schemeClr val="dk1"/>
              </a:buClr>
              <a:buSzPts val="2400"/>
              <a:buFont typeface="Arial"/>
              <a:buNone/>
              <a:defRPr sz="2400">
                <a:solidFill>
                  <a:schemeClr val="dk1"/>
                </a:solidFill>
              </a:defRPr>
            </a:lvl6pPr>
            <a:lvl7pPr lvl="6" indent="0">
              <a:spcBef>
                <a:spcPts val="0"/>
              </a:spcBef>
              <a:buClr>
                <a:schemeClr val="dk1"/>
              </a:buClr>
              <a:buSzPts val="2400"/>
              <a:buFont typeface="Arial"/>
              <a:buNone/>
              <a:defRPr sz="2400">
                <a:solidFill>
                  <a:schemeClr val="dk1"/>
                </a:solidFill>
              </a:defRPr>
            </a:lvl7pPr>
            <a:lvl8pPr lvl="7" indent="0">
              <a:spcBef>
                <a:spcPts val="0"/>
              </a:spcBef>
              <a:buClr>
                <a:schemeClr val="dk1"/>
              </a:buClr>
              <a:buSzPts val="2400"/>
              <a:buFont typeface="Arial"/>
              <a:buNone/>
              <a:defRPr sz="2400">
                <a:solidFill>
                  <a:schemeClr val="dk1"/>
                </a:solidFill>
              </a:defRPr>
            </a:lvl8pPr>
            <a:lvl9pPr lvl="8" indent="0">
              <a:spcBef>
                <a:spcPts val="0"/>
              </a:spcBef>
              <a:buClr>
                <a:schemeClr val="dk1"/>
              </a:buClr>
              <a:buSzPts val="2400"/>
              <a:buFont typeface="Arial"/>
              <a:buNone/>
              <a:defRPr sz="2400">
                <a:solidFill>
                  <a:schemeClr val="dk1"/>
                </a:solidFill>
              </a:defRPr>
            </a:lvl9pPr>
          </a:lstStyle>
          <a:p>
            <a:endParaRPr/>
          </a:p>
        </p:txBody>
      </p:sp>
      <p:sp>
        <p:nvSpPr>
          <p:cNvPr id="107" name="Shape 107"/>
          <p:cNvSpPr txBox="1">
            <a:spLocks noGrp="1"/>
          </p:cNvSpPr>
          <p:nvPr>
            <p:ph type="body" idx="1"/>
          </p:nvPr>
        </p:nvSpPr>
        <p:spPr>
          <a:xfrm>
            <a:off x="311700" y="1084800"/>
            <a:ext cx="2808000" cy="31794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L="0" marR="0" lvl="1"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0" marR="0" lvl="2"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0" marR="0" lvl="3"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0" marR="0" lvl="4"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0" marR="0" lvl="5"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0" marR="0" lvl="6"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0" marR="0" lvl="7"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0" marR="0" lvl="8"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endParaRPr/>
          </a:p>
        </p:txBody>
      </p:sp>
      <p:sp>
        <p:nvSpPr>
          <p:cNvPr id="108" name="Shape 108"/>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Main point">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490250" y="450150"/>
            <a:ext cx="6367800" cy="40908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lvl="1" indent="0">
              <a:spcBef>
                <a:spcPts val="0"/>
              </a:spcBef>
              <a:buClr>
                <a:schemeClr val="dk1"/>
              </a:buClr>
              <a:buSzPts val="4800"/>
              <a:buFont typeface="Arial"/>
              <a:buNone/>
              <a:defRPr sz="4800">
                <a:solidFill>
                  <a:schemeClr val="dk1"/>
                </a:solidFill>
              </a:defRPr>
            </a:lvl2pPr>
            <a:lvl3pPr lvl="2" indent="0">
              <a:spcBef>
                <a:spcPts val="0"/>
              </a:spcBef>
              <a:buClr>
                <a:schemeClr val="dk1"/>
              </a:buClr>
              <a:buSzPts val="4800"/>
              <a:buFont typeface="Arial"/>
              <a:buNone/>
              <a:defRPr sz="4800">
                <a:solidFill>
                  <a:schemeClr val="dk1"/>
                </a:solidFill>
              </a:defRPr>
            </a:lvl3pPr>
            <a:lvl4pPr lvl="3" indent="0">
              <a:spcBef>
                <a:spcPts val="0"/>
              </a:spcBef>
              <a:buClr>
                <a:schemeClr val="dk1"/>
              </a:buClr>
              <a:buSzPts val="4800"/>
              <a:buFont typeface="Arial"/>
              <a:buNone/>
              <a:defRPr sz="4800">
                <a:solidFill>
                  <a:schemeClr val="dk1"/>
                </a:solidFill>
              </a:defRPr>
            </a:lvl4pPr>
            <a:lvl5pPr lvl="4" indent="0">
              <a:spcBef>
                <a:spcPts val="0"/>
              </a:spcBef>
              <a:buClr>
                <a:schemeClr val="dk1"/>
              </a:buClr>
              <a:buSzPts val="4800"/>
              <a:buFont typeface="Arial"/>
              <a:buNone/>
              <a:defRPr sz="4800">
                <a:solidFill>
                  <a:schemeClr val="dk1"/>
                </a:solidFill>
              </a:defRPr>
            </a:lvl5pPr>
            <a:lvl6pPr lvl="5" indent="0">
              <a:spcBef>
                <a:spcPts val="0"/>
              </a:spcBef>
              <a:buClr>
                <a:schemeClr val="dk1"/>
              </a:buClr>
              <a:buSzPts val="4800"/>
              <a:buFont typeface="Arial"/>
              <a:buNone/>
              <a:defRPr sz="4800">
                <a:solidFill>
                  <a:schemeClr val="dk1"/>
                </a:solidFill>
              </a:defRPr>
            </a:lvl6pPr>
            <a:lvl7pPr lvl="6" indent="0">
              <a:spcBef>
                <a:spcPts val="0"/>
              </a:spcBef>
              <a:buClr>
                <a:schemeClr val="dk1"/>
              </a:buClr>
              <a:buSzPts val="4800"/>
              <a:buFont typeface="Arial"/>
              <a:buNone/>
              <a:defRPr sz="4800">
                <a:solidFill>
                  <a:schemeClr val="dk1"/>
                </a:solidFill>
              </a:defRPr>
            </a:lvl7pPr>
            <a:lvl8pPr lvl="7" indent="0">
              <a:spcBef>
                <a:spcPts val="0"/>
              </a:spcBef>
              <a:buClr>
                <a:schemeClr val="dk1"/>
              </a:buClr>
              <a:buSzPts val="4800"/>
              <a:buFont typeface="Arial"/>
              <a:buNone/>
              <a:defRPr sz="4800">
                <a:solidFill>
                  <a:schemeClr val="dk1"/>
                </a:solidFill>
              </a:defRPr>
            </a:lvl8pPr>
            <a:lvl9pPr lvl="8" indent="0">
              <a:spcBef>
                <a:spcPts val="0"/>
              </a:spcBef>
              <a:buClr>
                <a:schemeClr val="dk1"/>
              </a:buClr>
              <a:buSzPts val="4800"/>
              <a:buFont typeface="Arial"/>
              <a:buNone/>
              <a:defRPr sz="4800">
                <a:solidFill>
                  <a:schemeClr val="dk1"/>
                </a:solidFill>
              </a:defRPr>
            </a:lvl9pPr>
          </a:lstStyle>
          <a:p>
            <a:endParaRPr/>
          </a:p>
        </p:txBody>
      </p:sp>
      <p:sp>
        <p:nvSpPr>
          <p:cNvPr id="111" name="Shape 111"/>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112"/>
        <p:cNvGrpSpPr/>
        <p:nvPr/>
      </p:nvGrpSpPr>
      <p:grpSpPr>
        <a:xfrm>
          <a:off x="0" y="0"/>
          <a:ext cx="0" cy="0"/>
          <a:chOff x="0" y="0"/>
          <a:chExt cx="0" cy="0"/>
        </a:xfrm>
      </p:grpSpPr>
      <p:sp>
        <p:nvSpPr>
          <p:cNvPr id="113" name="Shape 113"/>
          <p:cNvSpPr/>
          <p:nvPr/>
        </p:nvSpPr>
        <p:spPr>
          <a:xfrm>
            <a:off x="4572000" y="-125"/>
            <a:ext cx="4572000" cy="5143500"/>
          </a:xfrm>
          <a:prstGeom prst="rect">
            <a:avLst/>
          </a:prstGeom>
          <a:solidFill>
            <a:schemeClr val="lt2"/>
          </a:solid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Shape 114"/>
          <p:cNvSpPr txBox="1">
            <a:spLocks noGrp="1"/>
          </p:cNvSpPr>
          <p:nvPr>
            <p:ph type="title"/>
          </p:nvPr>
        </p:nvSpPr>
        <p:spPr>
          <a:xfrm>
            <a:off x="265500" y="1233175"/>
            <a:ext cx="4045200" cy="1482300"/>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lvl="1" indent="0" algn="ctr">
              <a:spcBef>
                <a:spcPts val="0"/>
              </a:spcBef>
              <a:buClr>
                <a:schemeClr val="dk1"/>
              </a:buClr>
              <a:buSzPts val="4200"/>
              <a:buFont typeface="Arial"/>
              <a:buNone/>
              <a:defRPr sz="4200">
                <a:solidFill>
                  <a:schemeClr val="dk1"/>
                </a:solidFill>
              </a:defRPr>
            </a:lvl2pPr>
            <a:lvl3pPr lvl="2" indent="0" algn="ctr">
              <a:spcBef>
                <a:spcPts val="0"/>
              </a:spcBef>
              <a:buClr>
                <a:schemeClr val="dk1"/>
              </a:buClr>
              <a:buSzPts val="4200"/>
              <a:buFont typeface="Arial"/>
              <a:buNone/>
              <a:defRPr sz="4200">
                <a:solidFill>
                  <a:schemeClr val="dk1"/>
                </a:solidFill>
              </a:defRPr>
            </a:lvl3pPr>
            <a:lvl4pPr lvl="3" indent="0" algn="ctr">
              <a:spcBef>
                <a:spcPts val="0"/>
              </a:spcBef>
              <a:buClr>
                <a:schemeClr val="dk1"/>
              </a:buClr>
              <a:buSzPts val="4200"/>
              <a:buFont typeface="Arial"/>
              <a:buNone/>
              <a:defRPr sz="4200">
                <a:solidFill>
                  <a:schemeClr val="dk1"/>
                </a:solidFill>
              </a:defRPr>
            </a:lvl4pPr>
            <a:lvl5pPr lvl="4" indent="0" algn="ctr">
              <a:spcBef>
                <a:spcPts val="0"/>
              </a:spcBef>
              <a:buClr>
                <a:schemeClr val="dk1"/>
              </a:buClr>
              <a:buSzPts val="4200"/>
              <a:buFont typeface="Arial"/>
              <a:buNone/>
              <a:defRPr sz="4200">
                <a:solidFill>
                  <a:schemeClr val="dk1"/>
                </a:solidFill>
              </a:defRPr>
            </a:lvl5pPr>
            <a:lvl6pPr lvl="5" indent="0" algn="ctr">
              <a:spcBef>
                <a:spcPts val="0"/>
              </a:spcBef>
              <a:buClr>
                <a:schemeClr val="dk1"/>
              </a:buClr>
              <a:buSzPts val="4200"/>
              <a:buFont typeface="Arial"/>
              <a:buNone/>
              <a:defRPr sz="4200">
                <a:solidFill>
                  <a:schemeClr val="dk1"/>
                </a:solidFill>
              </a:defRPr>
            </a:lvl6pPr>
            <a:lvl7pPr lvl="6" indent="0" algn="ctr">
              <a:spcBef>
                <a:spcPts val="0"/>
              </a:spcBef>
              <a:buClr>
                <a:schemeClr val="dk1"/>
              </a:buClr>
              <a:buSzPts val="4200"/>
              <a:buFont typeface="Arial"/>
              <a:buNone/>
              <a:defRPr sz="4200">
                <a:solidFill>
                  <a:schemeClr val="dk1"/>
                </a:solidFill>
              </a:defRPr>
            </a:lvl7pPr>
            <a:lvl8pPr lvl="7" indent="0" algn="ctr">
              <a:spcBef>
                <a:spcPts val="0"/>
              </a:spcBef>
              <a:buClr>
                <a:schemeClr val="dk1"/>
              </a:buClr>
              <a:buSzPts val="4200"/>
              <a:buFont typeface="Arial"/>
              <a:buNone/>
              <a:defRPr sz="4200">
                <a:solidFill>
                  <a:schemeClr val="dk1"/>
                </a:solidFill>
              </a:defRPr>
            </a:lvl8pPr>
            <a:lvl9pPr lvl="8" indent="0" algn="ctr">
              <a:spcBef>
                <a:spcPts val="0"/>
              </a:spcBef>
              <a:buClr>
                <a:schemeClr val="dk1"/>
              </a:buClr>
              <a:buSzPts val="4200"/>
              <a:buFont typeface="Arial"/>
              <a:buNone/>
              <a:defRPr sz="4200">
                <a:solidFill>
                  <a:schemeClr val="dk1"/>
                </a:solidFill>
              </a:defRPr>
            </a:lvl9pPr>
          </a:lstStyle>
          <a:p>
            <a:endParaRPr/>
          </a:p>
        </p:txBody>
      </p:sp>
      <p:sp>
        <p:nvSpPr>
          <p:cNvPr id="115" name="Shape 115"/>
          <p:cNvSpPr txBox="1">
            <a:spLocks noGrp="1"/>
          </p:cNvSpPr>
          <p:nvPr>
            <p:ph type="subTitle" idx="1"/>
          </p:nvPr>
        </p:nvSpPr>
        <p:spPr>
          <a:xfrm>
            <a:off x="265500" y="2803075"/>
            <a:ext cx="4045200" cy="1235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1pPr>
            <a:lvl2pPr marL="0" marR="0" lvl="1" indent="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2pPr>
            <a:lvl3pPr marL="0" marR="0" lvl="2" indent="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3pPr>
            <a:lvl4pPr marL="0" marR="0" lvl="3" indent="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4pPr>
            <a:lvl5pPr marL="0" marR="0" lvl="4" indent="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5pPr>
            <a:lvl6pPr marL="0" marR="0" lvl="5" indent="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6pPr>
            <a:lvl7pPr marL="0" marR="0" lvl="6" indent="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7pPr>
            <a:lvl8pPr marL="0" marR="0" lvl="7" indent="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8pPr>
            <a:lvl9pPr marL="0" marR="0" lvl="8" indent="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9pPr>
          </a:lstStyle>
          <a:p>
            <a:endParaRPr/>
          </a:p>
        </p:txBody>
      </p:sp>
      <p:sp>
        <p:nvSpPr>
          <p:cNvPr id="116" name="Shape 116"/>
          <p:cNvSpPr txBox="1">
            <a:spLocks noGrp="1"/>
          </p:cNvSpPr>
          <p:nvPr>
            <p:ph type="body" idx="2"/>
          </p:nvPr>
        </p:nvSpPr>
        <p:spPr>
          <a:xfrm>
            <a:off x="4939500" y="724075"/>
            <a:ext cx="3837000" cy="3695100"/>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17" name="Shape 117"/>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1143000" y="841772"/>
            <a:ext cx="6858000" cy="1790700"/>
          </a:xfrm>
          <a:prstGeom prst="rect">
            <a:avLst/>
          </a:prstGeom>
          <a:noFill/>
          <a:ln>
            <a:noFill/>
          </a:ln>
        </p:spPr>
        <p:txBody>
          <a:bodyPr wrap="square" lIns="91425" tIns="91425" rIns="91425" bIns="91425" anchor="b" anchorCtr="0"/>
          <a:lstStyle>
            <a:lvl1pPr marL="0" marR="0" lvl="0" indent="0" algn="ctr" rtl="0">
              <a:lnSpc>
                <a:spcPct val="90000"/>
              </a:lnSpc>
              <a:spcBef>
                <a:spcPts val="0"/>
              </a:spcBef>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8" name="Shape 18"/>
          <p:cNvSpPr txBox="1">
            <a:spLocks noGrp="1"/>
          </p:cNvSpPr>
          <p:nvPr>
            <p:ph type="subTitle" idx="1"/>
          </p:nvPr>
        </p:nvSpPr>
        <p:spPr>
          <a:xfrm>
            <a:off x="1143000" y="2701528"/>
            <a:ext cx="6858000" cy="1241822"/>
          </a:xfrm>
          <a:prstGeom prst="rect">
            <a:avLst/>
          </a:prstGeom>
          <a:noFill/>
          <a:ln>
            <a:noFill/>
          </a:ln>
        </p:spPr>
        <p:txBody>
          <a:bodyPr wrap="square" lIns="91425" tIns="91425" rIns="91425" bIns="91425" anchor="t" anchorCtr="0"/>
          <a:lstStyle>
            <a:lvl1pPr marL="0" marR="0" lvl="0" indent="0" algn="ctr" rtl="0">
              <a:lnSpc>
                <a:spcPct val="90000"/>
              </a:lnSpc>
              <a:spcBef>
                <a:spcPts val="750"/>
              </a:spcBef>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375"/>
              </a:spcBef>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375"/>
              </a:spcBef>
              <a:buClr>
                <a:schemeClr val="dk1"/>
              </a:buClr>
              <a:buSzPts val="1350"/>
              <a:buFont typeface="Arial"/>
              <a:buNone/>
              <a:defRPr sz="135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375"/>
              </a:spcBef>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628650" y="4767263"/>
            <a:ext cx="2057400" cy="273844"/>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 name="Shape 20"/>
          <p:cNvSpPr txBox="1">
            <a:spLocks noGrp="1"/>
          </p:cNvSpPr>
          <p:nvPr>
            <p:ph type="ftr" idx="11"/>
          </p:nvPr>
        </p:nvSpPr>
        <p:spPr>
          <a:xfrm>
            <a:off x="3028950" y="4767263"/>
            <a:ext cx="3086100" cy="273844"/>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 name="Shape 21"/>
          <p:cNvSpPr txBox="1">
            <a:spLocks noGrp="1"/>
          </p:cNvSpPr>
          <p:nvPr>
            <p:ph type="sldNum" idx="12"/>
          </p:nvPr>
        </p:nvSpPr>
        <p:spPr>
          <a:xfrm>
            <a:off x="6457950" y="4767263"/>
            <a:ext cx="2057400" cy="273844"/>
          </a:xfrm>
          <a:prstGeom prst="rect">
            <a:avLst/>
          </a:prstGeom>
          <a:noFill/>
          <a:ln>
            <a:noFill/>
          </a:ln>
        </p:spPr>
        <p:txBody>
          <a:bodyPr wrap="square" lIns="91425" tIns="45700" rIns="91425" bIns="45700" anchor="t" anchorCtr="0">
            <a:noAutofit/>
          </a:bodyPr>
          <a:lstStyle/>
          <a:p>
            <a:pPr marL="0" marR="0" lvl="0" indent="-85725" algn="l" rtl="0">
              <a:lnSpc>
                <a:spcPct val="100000"/>
              </a:lnSpc>
              <a:spcBef>
                <a:spcPts val="0"/>
              </a:spcBef>
              <a:spcAft>
                <a:spcPts val="0"/>
              </a:spcAft>
              <a:buClr>
                <a:srgbClr val="000000"/>
              </a:buClr>
              <a:buSzPts val="1350"/>
              <a:buFont typeface="Calibri"/>
              <a:buNone/>
            </a:pPr>
            <a:fld id="{00000000-1234-1234-1234-123412341234}" type="slidenum">
              <a:rPr lang="en-US" sz="1350" b="0" i="0" u="none" strike="noStrike" cap="none">
                <a:solidFill>
                  <a:srgbClr val="000000"/>
                </a:solidFill>
                <a:latin typeface="Calibri"/>
                <a:ea typeface="Calibri"/>
                <a:cs typeface="Calibri"/>
                <a:sym typeface="Calibri"/>
              </a:rPr>
              <a:t>‹#›</a:t>
            </a:fld>
            <a:endParaRPr lang="en-US" sz="135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aption">
    <p:spTree>
      <p:nvGrpSpPr>
        <p:cNvPr id="1" name="Shape 118"/>
        <p:cNvGrpSpPr/>
        <p:nvPr/>
      </p:nvGrpSpPr>
      <p:grpSpPr>
        <a:xfrm>
          <a:off x="0" y="0"/>
          <a:ext cx="0" cy="0"/>
          <a:chOff x="0" y="0"/>
          <a:chExt cx="0" cy="0"/>
        </a:xfrm>
      </p:grpSpPr>
      <p:sp>
        <p:nvSpPr>
          <p:cNvPr id="119" name="Shape 119"/>
          <p:cNvSpPr txBox="1">
            <a:spLocks noGrp="1"/>
          </p:cNvSpPr>
          <p:nvPr>
            <p:ph type="body" idx="1"/>
          </p:nvPr>
        </p:nvSpPr>
        <p:spPr>
          <a:xfrm>
            <a:off x="311700" y="4230575"/>
            <a:ext cx="5998800" cy="60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20" name="Shape 120"/>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ig number">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311700" y="1106125"/>
            <a:ext cx="8520600" cy="1963500"/>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1pPr>
            <a:lvl2pPr lvl="1" indent="0" algn="ctr">
              <a:spcBef>
                <a:spcPts val="0"/>
              </a:spcBef>
              <a:buClr>
                <a:schemeClr val="dk1"/>
              </a:buClr>
              <a:buSzPts val="12000"/>
              <a:buFont typeface="Arial"/>
              <a:buNone/>
              <a:defRPr sz="12000">
                <a:solidFill>
                  <a:schemeClr val="dk1"/>
                </a:solidFill>
              </a:defRPr>
            </a:lvl2pPr>
            <a:lvl3pPr lvl="2" indent="0" algn="ctr">
              <a:spcBef>
                <a:spcPts val="0"/>
              </a:spcBef>
              <a:buClr>
                <a:schemeClr val="dk1"/>
              </a:buClr>
              <a:buSzPts val="12000"/>
              <a:buFont typeface="Arial"/>
              <a:buNone/>
              <a:defRPr sz="12000">
                <a:solidFill>
                  <a:schemeClr val="dk1"/>
                </a:solidFill>
              </a:defRPr>
            </a:lvl3pPr>
            <a:lvl4pPr lvl="3" indent="0" algn="ctr">
              <a:spcBef>
                <a:spcPts val="0"/>
              </a:spcBef>
              <a:buClr>
                <a:schemeClr val="dk1"/>
              </a:buClr>
              <a:buSzPts val="12000"/>
              <a:buFont typeface="Arial"/>
              <a:buNone/>
              <a:defRPr sz="12000">
                <a:solidFill>
                  <a:schemeClr val="dk1"/>
                </a:solidFill>
              </a:defRPr>
            </a:lvl4pPr>
            <a:lvl5pPr lvl="4" indent="0" algn="ctr">
              <a:spcBef>
                <a:spcPts val="0"/>
              </a:spcBef>
              <a:buClr>
                <a:schemeClr val="dk1"/>
              </a:buClr>
              <a:buSzPts val="12000"/>
              <a:buFont typeface="Arial"/>
              <a:buNone/>
              <a:defRPr sz="12000">
                <a:solidFill>
                  <a:schemeClr val="dk1"/>
                </a:solidFill>
              </a:defRPr>
            </a:lvl5pPr>
            <a:lvl6pPr lvl="5" indent="0" algn="ctr">
              <a:spcBef>
                <a:spcPts val="0"/>
              </a:spcBef>
              <a:buClr>
                <a:schemeClr val="dk1"/>
              </a:buClr>
              <a:buSzPts val="12000"/>
              <a:buFont typeface="Arial"/>
              <a:buNone/>
              <a:defRPr sz="12000">
                <a:solidFill>
                  <a:schemeClr val="dk1"/>
                </a:solidFill>
              </a:defRPr>
            </a:lvl6pPr>
            <a:lvl7pPr lvl="6" indent="0" algn="ctr">
              <a:spcBef>
                <a:spcPts val="0"/>
              </a:spcBef>
              <a:buClr>
                <a:schemeClr val="dk1"/>
              </a:buClr>
              <a:buSzPts val="12000"/>
              <a:buFont typeface="Arial"/>
              <a:buNone/>
              <a:defRPr sz="12000">
                <a:solidFill>
                  <a:schemeClr val="dk1"/>
                </a:solidFill>
              </a:defRPr>
            </a:lvl7pPr>
            <a:lvl8pPr lvl="7" indent="0" algn="ctr">
              <a:spcBef>
                <a:spcPts val="0"/>
              </a:spcBef>
              <a:buClr>
                <a:schemeClr val="dk1"/>
              </a:buClr>
              <a:buSzPts val="12000"/>
              <a:buFont typeface="Arial"/>
              <a:buNone/>
              <a:defRPr sz="12000">
                <a:solidFill>
                  <a:schemeClr val="dk1"/>
                </a:solidFill>
              </a:defRPr>
            </a:lvl8pPr>
            <a:lvl9pPr lvl="8" indent="0" algn="ctr">
              <a:spcBef>
                <a:spcPts val="0"/>
              </a:spcBef>
              <a:buClr>
                <a:schemeClr val="dk1"/>
              </a:buClr>
              <a:buSzPts val="12000"/>
              <a:buFont typeface="Arial"/>
              <a:buNone/>
              <a:defRPr sz="12000">
                <a:solidFill>
                  <a:schemeClr val="dk1"/>
                </a:solidFill>
              </a:defRPr>
            </a:lvl9pPr>
          </a:lstStyle>
          <a:p>
            <a:endParaRPr/>
          </a:p>
        </p:txBody>
      </p:sp>
      <p:sp>
        <p:nvSpPr>
          <p:cNvPr id="123" name="Shape 123"/>
          <p:cNvSpPr txBox="1">
            <a:spLocks noGrp="1"/>
          </p:cNvSpPr>
          <p:nvPr>
            <p:ph type="body" idx="1"/>
          </p:nvPr>
        </p:nvSpPr>
        <p:spPr>
          <a:xfrm>
            <a:off x="311700" y="3152225"/>
            <a:ext cx="8520600" cy="13008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0" marR="0" lvl="1" indent="0" algn="ctr"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0" marR="0" lvl="2" indent="0" algn="ctr"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0" marR="0" lvl="3" indent="0" algn="ctr"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0" marR="0" lvl="4" indent="0" algn="ctr"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0" marR="0" lvl="5" indent="0" algn="ctr"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0" marR="0" lvl="6" indent="0" algn="ctr"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0" marR="0" lvl="7" indent="0" algn="ctr"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0" marR="0" lvl="8" indent="0" algn="ctr"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24" name="Shape 124"/>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5"/>
        <p:cNvGrpSpPr/>
        <p:nvPr/>
      </p:nvGrpSpPr>
      <p:grpSpPr>
        <a:xfrm>
          <a:off x="0" y="0"/>
          <a:ext cx="0" cy="0"/>
          <a:chOff x="0" y="0"/>
          <a:chExt cx="0" cy="0"/>
        </a:xfrm>
      </p:grpSpPr>
      <p:sp>
        <p:nvSpPr>
          <p:cNvPr id="126" name="Shape 126"/>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32"/>
        <p:cNvGrpSpPr/>
        <p:nvPr/>
      </p:nvGrpSpPr>
      <p:grpSpPr>
        <a:xfrm>
          <a:off x="0" y="0"/>
          <a:ext cx="0" cy="0"/>
          <a:chOff x="0" y="0"/>
          <a:chExt cx="0" cy="0"/>
        </a:xfrm>
      </p:grpSpPr>
      <p:sp>
        <p:nvSpPr>
          <p:cNvPr id="133" name="Shape 133"/>
          <p:cNvSpPr txBox="1">
            <a:spLocks noGrp="1"/>
          </p:cNvSpPr>
          <p:nvPr>
            <p:ph type="ctrTitle"/>
          </p:nvPr>
        </p:nvSpPr>
        <p:spPr>
          <a:xfrm>
            <a:off x="311708" y="744575"/>
            <a:ext cx="8520600" cy="2052600"/>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lvl="1" indent="0" algn="ctr" rtl="0">
              <a:spcBef>
                <a:spcPts val="0"/>
              </a:spcBef>
              <a:buClr>
                <a:schemeClr val="dk1"/>
              </a:buClr>
              <a:buSzPts val="5200"/>
              <a:buFont typeface="Arial"/>
              <a:buNone/>
              <a:defRPr sz="5200">
                <a:solidFill>
                  <a:schemeClr val="dk1"/>
                </a:solidFill>
              </a:defRPr>
            </a:lvl2pPr>
            <a:lvl3pPr lvl="2" indent="0" algn="ctr" rtl="0">
              <a:spcBef>
                <a:spcPts val="0"/>
              </a:spcBef>
              <a:buClr>
                <a:schemeClr val="dk1"/>
              </a:buClr>
              <a:buSzPts val="5200"/>
              <a:buFont typeface="Arial"/>
              <a:buNone/>
              <a:defRPr sz="5200">
                <a:solidFill>
                  <a:schemeClr val="dk1"/>
                </a:solidFill>
              </a:defRPr>
            </a:lvl3pPr>
            <a:lvl4pPr lvl="3" indent="0" algn="ctr" rtl="0">
              <a:spcBef>
                <a:spcPts val="0"/>
              </a:spcBef>
              <a:buClr>
                <a:schemeClr val="dk1"/>
              </a:buClr>
              <a:buSzPts val="5200"/>
              <a:buFont typeface="Arial"/>
              <a:buNone/>
              <a:defRPr sz="5200">
                <a:solidFill>
                  <a:schemeClr val="dk1"/>
                </a:solidFill>
              </a:defRPr>
            </a:lvl4pPr>
            <a:lvl5pPr lvl="4" indent="0" algn="ctr" rtl="0">
              <a:spcBef>
                <a:spcPts val="0"/>
              </a:spcBef>
              <a:buClr>
                <a:schemeClr val="dk1"/>
              </a:buClr>
              <a:buSzPts val="5200"/>
              <a:buFont typeface="Arial"/>
              <a:buNone/>
              <a:defRPr sz="5200">
                <a:solidFill>
                  <a:schemeClr val="dk1"/>
                </a:solidFill>
              </a:defRPr>
            </a:lvl5pPr>
            <a:lvl6pPr lvl="5" indent="0" algn="ctr" rtl="0">
              <a:spcBef>
                <a:spcPts val="0"/>
              </a:spcBef>
              <a:buClr>
                <a:schemeClr val="dk1"/>
              </a:buClr>
              <a:buSzPts val="5200"/>
              <a:buFont typeface="Arial"/>
              <a:buNone/>
              <a:defRPr sz="5200">
                <a:solidFill>
                  <a:schemeClr val="dk1"/>
                </a:solidFill>
              </a:defRPr>
            </a:lvl6pPr>
            <a:lvl7pPr lvl="6" indent="0" algn="ctr" rtl="0">
              <a:spcBef>
                <a:spcPts val="0"/>
              </a:spcBef>
              <a:buClr>
                <a:schemeClr val="dk1"/>
              </a:buClr>
              <a:buSzPts val="5200"/>
              <a:buFont typeface="Arial"/>
              <a:buNone/>
              <a:defRPr sz="5200">
                <a:solidFill>
                  <a:schemeClr val="dk1"/>
                </a:solidFill>
              </a:defRPr>
            </a:lvl7pPr>
            <a:lvl8pPr lvl="7" indent="0" algn="ctr" rtl="0">
              <a:spcBef>
                <a:spcPts val="0"/>
              </a:spcBef>
              <a:buClr>
                <a:schemeClr val="dk1"/>
              </a:buClr>
              <a:buSzPts val="5200"/>
              <a:buFont typeface="Arial"/>
              <a:buNone/>
              <a:defRPr sz="5200">
                <a:solidFill>
                  <a:schemeClr val="dk1"/>
                </a:solidFill>
              </a:defRPr>
            </a:lvl8pPr>
            <a:lvl9pPr lvl="8" indent="0" algn="ctr" rtl="0">
              <a:spcBef>
                <a:spcPts val="0"/>
              </a:spcBef>
              <a:buClr>
                <a:schemeClr val="dk1"/>
              </a:buClr>
              <a:buSzPts val="5200"/>
              <a:buFont typeface="Arial"/>
              <a:buNone/>
              <a:defRPr sz="5200">
                <a:solidFill>
                  <a:schemeClr val="dk1"/>
                </a:solidFill>
              </a:defRPr>
            </a:lvl9pPr>
          </a:lstStyle>
          <a:p>
            <a:endParaRPr/>
          </a:p>
        </p:txBody>
      </p:sp>
      <p:sp>
        <p:nvSpPr>
          <p:cNvPr id="134" name="Shape 134"/>
          <p:cNvSpPr txBox="1">
            <a:spLocks noGrp="1"/>
          </p:cNvSpPr>
          <p:nvPr>
            <p:ph type="subTitle" idx="1"/>
          </p:nvPr>
        </p:nvSpPr>
        <p:spPr>
          <a:xfrm>
            <a:off x="311700" y="2834125"/>
            <a:ext cx="8520600" cy="7926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0" marR="0" lvl="1" indent="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0" marR="0" lvl="2" indent="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0" marR="0" lvl="3" indent="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0" marR="0" lvl="4" indent="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0" marR="0" lvl="5" indent="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0" marR="0" lvl="6" indent="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0" marR="0" lvl="7" indent="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0" marR="0" lvl="8" indent="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135" name="Shape 135"/>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311700" y="140225"/>
            <a:ext cx="8520600" cy="5727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indent="0" rtl="0">
              <a:spcBef>
                <a:spcPts val="0"/>
              </a:spcBef>
              <a:buClr>
                <a:schemeClr val="dk1"/>
              </a:buClr>
              <a:buSzPts val="2800"/>
              <a:buFont typeface="Arial"/>
              <a:buNone/>
              <a:defRPr sz="2800">
                <a:solidFill>
                  <a:schemeClr val="dk1"/>
                </a:solidFill>
              </a:defRPr>
            </a:lvl2pPr>
            <a:lvl3pPr lvl="2" indent="0" rtl="0">
              <a:spcBef>
                <a:spcPts val="0"/>
              </a:spcBef>
              <a:buClr>
                <a:schemeClr val="dk1"/>
              </a:buClr>
              <a:buSzPts val="2800"/>
              <a:buFont typeface="Arial"/>
              <a:buNone/>
              <a:defRPr sz="2800">
                <a:solidFill>
                  <a:schemeClr val="dk1"/>
                </a:solidFill>
              </a:defRPr>
            </a:lvl3pPr>
            <a:lvl4pPr lvl="3" indent="0" rtl="0">
              <a:spcBef>
                <a:spcPts val="0"/>
              </a:spcBef>
              <a:buClr>
                <a:schemeClr val="dk1"/>
              </a:buClr>
              <a:buSzPts val="2800"/>
              <a:buFont typeface="Arial"/>
              <a:buNone/>
              <a:defRPr sz="2800">
                <a:solidFill>
                  <a:schemeClr val="dk1"/>
                </a:solidFill>
              </a:defRPr>
            </a:lvl4pPr>
            <a:lvl5pPr lvl="4" indent="0" rtl="0">
              <a:spcBef>
                <a:spcPts val="0"/>
              </a:spcBef>
              <a:buClr>
                <a:schemeClr val="dk1"/>
              </a:buClr>
              <a:buSzPts val="2800"/>
              <a:buFont typeface="Arial"/>
              <a:buNone/>
              <a:defRPr sz="2800">
                <a:solidFill>
                  <a:schemeClr val="dk1"/>
                </a:solidFill>
              </a:defRPr>
            </a:lvl5pPr>
            <a:lvl6pPr lvl="5" indent="0" rtl="0">
              <a:spcBef>
                <a:spcPts val="0"/>
              </a:spcBef>
              <a:buClr>
                <a:schemeClr val="dk1"/>
              </a:buClr>
              <a:buSzPts val="2800"/>
              <a:buFont typeface="Arial"/>
              <a:buNone/>
              <a:defRPr sz="2800">
                <a:solidFill>
                  <a:schemeClr val="dk1"/>
                </a:solidFill>
              </a:defRPr>
            </a:lvl6pPr>
            <a:lvl7pPr lvl="6" indent="0" rtl="0">
              <a:spcBef>
                <a:spcPts val="0"/>
              </a:spcBef>
              <a:buClr>
                <a:schemeClr val="dk1"/>
              </a:buClr>
              <a:buSzPts val="2800"/>
              <a:buFont typeface="Arial"/>
              <a:buNone/>
              <a:defRPr sz="2800">
                <a:solidFill>
                  <a:schemeClr val="dk1"/>
                </a:solidFill>
              </a:defRPr>
            </a:lvl7pPr>
            <a:lvl8pPr lvl="7" indent="0" rtl="0">
              <a:spcBef>
                <a:spcPts val="0"/>
              </a:spcBef>
              <a:buClr>
                <a:schemeClr val="dk1"/>
              </a:buClr>
              <a:buSzPts val="2800"/>
              <a:buFont typeface="Arial"/>
              <a:buNone/>
              <a:defRPr sz="2800">
                <a:solidFill>
                  <a:schemeClr val="dk1"/>
                </a:solidFill>
              </a:defRPr>
            </a:lvl8pPr>
            <a:lvl9pPr lvl="8" indent="0" rtl="0">
              <a:spcBef>
                <a:spcPts val="0"/>
              </a:spcBef>
              <a:buClr>
                <a:schemeClr val="dk1"/>
              </a:buClr>
              <a:buSzPts val="2800"/>
              <a:buFont typeface="Arial"/>
              <a:buNone/>
              <a:defRPr sz="2800">
                <a:solidFill>
                  <a:schemeClr val="dk1"/>
                </a:solidFill>
              </a:defRPr>
            </a:lvl9pPr>
          </a:lstStyle>
          <a:p>
            <a:endParaRPr/>
          </a:p>
        </p:txBody>
      </p:sp>
      <p:sp>
        <p:nvSpPr>
          <p:cNvPr id="138" name="Shape 138"/>
          <p:cNvSpPr txBox="1">
            <a:spLocks noGrp="1"/>
          </p:cNvSpPr>
          <p:nvPr>
            <p:ph type="body" idx="1"/>
          </p:nvPr>
        </p:nvSpPr>
        <p:spPr>
          <a:xfrm>
            <a:off x="311700" y="847675"/>
            <a:ext cx="8520600" cy="34164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39" name="Shape 139"/>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311700" y="140225"/>
            <a:ext cx="8520600" cy="5727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indent="0" rtl="0">
              <a:spcBef>
                <a:spcPts val="0"/>
              </a:spcBef>
              <a:buClr>
                <a:schemeClr val="dk1"/>
              </a:buClr>
              <a:buSzPts val="2800"/>
              <a:buFont typeface="Arial"/>
              <a:buNone/>
              <a:defRPr sz="2800">
                <a:solidFill>
                  <a:schemeClr val="dk1"/>
                </a:solidFill>
              </a:defRPr>
            </a:lvl2pPr>
            <a:lvl3pPr lvl="2" indent="0" rtl="0">
              <a:spcBef>
                <a:spcPts val="0"/>
              </a:spcBef>
              <a:buClr>
                <a:schemeClr val="dk1"/>
              </a:buClr>
              <a:buSzPts val="2800"/>
              <a:buFont typeface="Arial"/>
              <a:buNone/>
              <a:defRPr sz="2800">
                <a:solidFill>
                  <a:schemeClr val="dk1"/>
                </a:solidFill>
              </a:defRPr>
            </a:lvl3pPr>
            <a:lvl4pPr lvl="3" indent="0" rtl="0">
              <a:spcBef>
                <a:spcPts val="0"/>
              </a:spcBef>
              <a:buClr>
                <a:schemeClr val="dk1"/>
              </a:buClr>
              <a:buSzPts val="2800"/>
              <a:buFont typeface="Arial"/>
              <a:buNone/>
              <a:defRPr sz="2800">
                <a:solidFill>
                  <a:schemeClr val="dk1"/>
                </a:solidFill>
              </a:defRPr>
            </a:lvl4pPr>
            <a:lvl5pPr lvl="4" indent="0" rtl="0">
              <a:spcBef>
                <a:spcPts val="0"/>
              </a:spcBef>
              <a:buClr>
                <a:schemeClr val="dk1"/>
              </a:buClr>
              <a:buSzPts val="2800"/>
              <a:buFont typeface="Arial"/>
              <a:buNone/>
              <a:defRPr sz="2800">
                <a:solidFill>
                  <a:schemeClr val="dk1"/>
                </a:solidFill>
              </a:defRPr>
            </a:lvl5pPr>
            <a:lvl6pPr lvl="5" indent="0" rtl="0">
              <a:spcBef>
                <a:spcPts val="0"/>
              </a:spcBef>
              <a:buClr>
                <a:schemeClr val="dk1"/>
              </a:buClr>
              <a:buSzPts val="2800"/>
              <a:buFont typeface="Arial"/>
              <a:buNone/>
              <a:defRPr sz="2800">
                <a:solidFill>
                  <a:schemeClr val="dk1"/>
                </a:solidFill>
              </a:defRPr>
            </a:lvl6pPr>
            <a:lvl7pPr lvl="6" indent="0" rtl="0">
              <a:spcBef>
                <a:spcPts val="0"/>
              </a:spcBef>
              <a:buClr>
                <a:schemeClr val="dk1"/>
              </a:buClr>
              <a:buSzPts val="2800"/>
              <a:buFont typeface="Arial"/>
              <a:buNone/>
              <a:defRPr sz="2800">
                <a:solidFill>
                  <a:schemeClr val="dk1"/>
                </a:solidFill>
              </a:defRPr>
            </a:lvl7pPr>
            <a:lvl8pPr lvl="7" indent="0" rtl="0">
              <a:spcBef>
                <a:spcPts val="0"/>
              </a:spcBef>
              <a:buClr>
                <a:schemeClr val="dk1"/>
              </a:buClr>
              <a:buSzPts val="2800"/>
              <a:buFont typeface="Arial"/>
              <a:buNone/>
              <a:defRPr sz="2800">
                <a:solidFill>
                  <a:schemeClr val="dk1"/>
                </a:solidFill>
              </a:defRPr>
            </a:lvl8pPr>
            <a:lvl9pPr lvl="8" indent="0" rtl="0">
              <a:spcBef>
                <a:spcPts val="0"/>
              </a:spcBef>
              <a:buClr>
                <a:schemeClr val="dk1"/>
              </a:buClr>
              <a:buSzPts val="2800"/>
              <a:buFont typeface="Arial"/>
              <a:buNone/>
              <a:defRPr sz="2800">
                <a:solidFill>
                  <a:schemeClr val="dk1"/>
                </a:solidFill>
              </a:defRPr>
            </a:lvl9pPr>
          </a:lstStyle>
          <a:p>
            <a:endParaRPr/>
          </a:p>
        </p:txBody>
      </p:sp>
      <p:sp>
        <p:nvSpPr>
          <p:cNvPr id="142" name="Shape 142"/>
          <p:cNvSpPr txBox="1">
            <a:spLocks noGrp="1"/>
          </p:cNvSpPr>
          <p:nvPr>
            <p:ph type="body" idx="1"/>
          </p:nvPr>
        </p:nvSpPr>
        <p:spPr>
          <a:xfrm>
            <a:off x="311700" y="1000075"/>
            <a:ext cx="3999900" cy="34164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0" marR="0" lvl="1"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0" marR="0" lvl="2"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0" marR="0" lvl="3"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0" marR="0" lvl="4"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0" marR="0" lvl="5"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0" marR="0" lvl="6"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0" marR="0" lvl="7"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0" marR="0" lvl="8"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endParaRPr/>
          </a:p>
        </p:txBody>
      </p:sp>
      <p:sp>
        <p:nvSpPr>
          <p:cNvPr id="143" name="Shape 143"/>
          <p:cNvSpPr txBox="1">
            <a:spLocks noGrp="1"/>
          </p:cNvSpPr>
          <p:nvPr>
            <p:ph type="body" idx="2"/>
          </p:nvPr>
        </p:nvSpPr>
        <p:spPr>
          <a:xfrm>
            <a:off x="4832400" y="1000075"/>
            <a:ext cx="3999900" cy="34164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0" marR="0" lvl="1"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0" marR="0" lvl="2"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0" marR="0" lvl="3"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0" marR="0" lvl="4"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0" marR="0" lvl="5"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0" marR="0" lvl="6"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0" marR="0" lvl="7"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0" marR="0" lvl="8"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endParaRPr/>
          </a:p>
        </p:txBody>
      </p:sp>
      <p:sp>
        <p:nvSpPr>
          <p:cNvPr id="144" name="Shape 144"/>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311700" y="2150850"/>
            <a:ext cx="8520600" cy="8418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lvl="1" indent="0" algn="ctr" rtl="0">
              <a:spcBef>
                <a:spcPts val="0"/>
              </a:spcBef>
              <a:buClr>
                <a:schemeClr val="dk1"/>
              </a:buClr>
              <a:buSzPts val="3600"/>
              <a:buFont typeface="Arial"/>
              <a:buNone/>
              <a:defRPr sz="3600">
                <a:solidFill>
                  <a:schemeClr val="dk1"/>
                </a:solidFill>
              </a:defRPr>
            </a:lvl2pPr>
            <a:lvl3pPr lvl="2" indent="0" algn="ctr" rtl="0">
              <a:spcBef>
                <a:spcPts val="0"/>
              </a:spcBef>
              <a:buClr>
                <a:schemeClr val="dk1"/>
              </a:buClr>
              <a:buSzPts val="3600"/>
              <a:buFont typeface="Arial"/>
              <a:buNone/>
              <a:defRPr sz="3600">
                <a:solidFill>
                  <a:schemeClr val="dk1"/>
                </a:solidFill>
              </a:defRPr>
            </a:lvl3pPr>
            <a:lvl4pPr lvl="3" indent="0" algn="ctr" rtl="0">
              <a:spcBef>
                <a:spcPts val="0"/>
              </a:spcBef>
              <a:buClr>
                <a:schemeClr val="dk1"/>
              </a:buClr>
              <a:buSzPts val="3600"/>
              <a:buFont typeface="Arial"/>
              <a:buNone/>
              <a:defRPr sz="3600">
                <a:solidFill>
                  <a:schemeClr val="dk1"/>
                </a:solidFill>
              </a:defRPr>
            </a:lvl4pPr>
            <a:lvl5pPr lvl="4" indent="0" algn="ctr" rtl="0">
              <a:spcBef>
                <a:spcPts val="0"/>
              </a:spcBef>
              <a:buClr>
                <a:schemeClr val="dk1"/>
              </a:buClr>
              <a:buSzPts val="3600"/>
              <a:buFont typeface="Arial"/>
              <a:buNone/>
              <a:defRPr sz="3600">
                <a:solidFill>
                  <a:schemeClr val="dk1"/>
                </a:solidFill>
              </a:defRPr>
            </a:lvl5pPr>
            <a:lvl6pPr lvl="5" indent="0" algn="ctr" rtl="0">
              <a:spcBef>
                <a:spcPts val="0"/>
              </a:spcBef>
              <a:buClr>
                <a:schemeClr val="dk1"/>
              </a:buClr>
              <a:buSzPts val="3600"/>
              <a:buFont typeface="Arial"/>
              <a:buNone/>
              <a:defRPr sz="3600">
                <a:solidFill>
                  <a:schemeClr val="dk1"/>
                </a:solidFill>
              </a:defRPr>
            </a:lvl6pPr>
            <a:lvl7pPr lvl="6" indent="0" algn="ctr" rtl="0">
              <a:spcBef>
                <a:spcPts val="0"/>
              </a:spcBef>
              <a:buClr>
                <a:schemeClr val="dk1"/>
              </a:buClr>
              <a:buSzPts val="3600"/>
              <a:buFont typeface="Arial"/>
              <a:buNone/>
              <a:defRPr sz="3600">
                <a:solidFill>
                  <a:schemeClr val="dk1"/>
                </a:solidFill>
              </a:defRPr>
            </a:lvl7pPr>
            <a:lvl8pPr lvl="7" indent="0" algn="ctr" rtl="0">
              <a:spcBef>
                <a:spcPts val="0"/>
              </a:spcBef>
              <a:buClr>
                <a:schemeClr val="dk1"/>
              </a:buClr>
              <a:buSzPts val="3600"/>
              <a:buFont typeface="Arial"/>
              <a:buNone/>
              <a:defRPr sz="3600">
                <a:solidFill>
                  <a:schemeClr val="dk1"/>
                </a:solidFill>
              </a:defRPr>
            </a:lvl8pPr>
            <a:lvl9pPr lvl="8" indent="0" algn="ctr" rtl="0">
              <a:spcBef>
                <a:spcPts val="0"/>
              </a:spcBef>
              <a:buClr>
                <a:schemeClr val="dk1"/>
              </a:buClr>
              <a:buSzPts val="3600"/>
              <a:buFont typeface="Arial"/>
              <a:buNone/>
              <a:defRPr sz="3600">
                <a:solidFill>
                  <a:schemeClr val="dk1"/>
                </a:solidFill>
              </a:defRPr>
            </a:lvl9pPr>
          </a:lstStyle>
          <a:p>
            <a:endParaRPr/>
          </a:p>
        </p:txBody>
      </p:sp>
      <p:sp>
        <p:nvSpPr>
          <p:cNvPr id="147" name="Shape 147"/>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311700" y="140225"/>
            <a:ext cx="8520600" cy="5727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indent="0" rtl="0">
              <a:spcBef>
                <a:spcPts val="0"/>
              </a:spcBef>
              <a:buClr>
                <a:schemeClr val="dk1"/>
              </a:buClr>
              <a:buSzPts val="2800"/>
              <a:buFont typeface="Arial"/>
              <a:buNone/>
              <a:defRPr sz="2800">
                <a:solidFill>
                  <a:schemeClr val="dk1"/>
                </a:solidFill>
              </a:defRPr>
            </a:lvl2pPr>
            <a:lvl3pPr lvl="2" indent="0" rtl="0">
              <a:spcBef>
                <a:spcPts val="0"/>
              </a:spcBef>
              <a:buClr>
                <a:schemeClr val="dk1"/>
              </a:buClr>
              <a:buSzPts val="2800"/>
              <a:buFont typeface="Arial"/>
              <a:buNone/>
              <a:defRPr sz="2800">
                <a:solidFill>
                  <a:schemeClr val="dk1"/>
                </a:solidFill>
              </a:defRPr>
            </a:lvl3pPr>
            <a:lvl4pPr lvl="3" indent="0" rtl="0">
              <a:spcBef>
                <a:spcPts val="0"/>
              </a:spcBef>
              <a:buClr>
                <a:schemeClr val="dk1"/>
              </a:buClr>
              <a:buSzPts val="2800"/>
              <a:buFont typeface="Arial"/>
              <a:buNone/>
              <a:defRPr sz="2800">
                <a:solidFill>
                  <a:schemeClr val="dk1"/>
                </a:solidFill>
              </a:defRPr>
            </a:lvl4pPr>
            <a:lvl5pPr lvl="4" indent="0" rtl="0">
              <a:spcBef>
                <a:spcPts val="0"/>
              </a:spcBef>
              <a:buClr>
                <a:schemeClr val="dk1"/>
              </a:buClr>
              <a:buSzPts val="2800"/>
              <a:buFont typeface="Arial"/>
              <a:buNone/>
              <a:defRPr sz="2800">
                <a:solidFill>
                  <a:schemeClr val="dk1"/>
                </a:solidFill>
              </a:defRPr>
            </a:lvl5pPr>
            <a:lvl6pPr lvl="5" indent="0" rtl="0">
              <a:spcBef>
                <a:spcPts val="0"/>
              </a:spcBef>
              <a:buClr>
                <a:schemeClr val="dk1"/>
              </a:buClr>
              <a:buSzPts val="2800"/>
              <a:buFont typeface="Arial"/>
              <a:buNone/>
              <a:defRPr sz="2800">
                <a:solidFill>
                  <a:schemeClr val="dk1"/>
                </a:solidFill>
              </a:defRPr>
            </a:lvl6pPr>
            <a:lvl7pPr lvl="6" indent="0" rtl="0">
              <a:spcBef>
                <a:spcPts val="0"/>
              </a:spcBef>
              <a:buClr>
                <a:schemeClr val="dk1"/>
              </a:buClr>
              <a:buSzPts val="2800"/>
              <a:buFont typeface="Arial"/>
              <a:buNone/>
              <a:defRPr sz="2800">
                <a:solidFill>
                  <a:schemeClr val="dk1"/>
                </a:solidFill>
              </a:defRPr>
            </a:lvl7pPr>
            <a:lvl8pPr lvl="7" indent="0" rtl="0">
              <a:spcBef>
                <a:spcPts val="0"/>
              </a:spcBef>
              <a:buClr>
                <a:schemeClr val="dk1"/>
              </a:buClr>
              <a:buSzPts val="2800"/>
              <a:buFont typeface="Arial"/>
              <a:buNone/>
              <a:defRPr sz="2800">
                <a:solidFill>
                  <a:schemeClr val="dk1"/>
                </a:solidFill>
              </a:defRPr>
            </a:lvl8pPr>
            <a:lvl9pPr lvl="8" indent="0" rtl="0">
              <a:spcBef>
                <a:spcPts val="0"/>
              </a:spcBef>
              <a:buClr>
                <a:schemeClr val="dk1"/>
              </a:buClr>
              <a:buSzPts val="2800"/>
              <a:buFont typeface="Arial"/>
              <a:buNone/>
              <a:defRPr sz="2800">
                <a:solidFill>
                  <a:schemeClr val="dk1"/>
                </a:solidFill>
              </a:defRPr>
            </a:lvl9pPr>
          </a:lstStyle>
          <a:p>
            <a:endParaRPr/>
          </a:p>
        </p:txBody>
      </p:sp>
      <p:sp>
        <p:nvSpPr>
          <p:cNvPr id="150" name="Shape 150"/>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311700" y="250800"/>
            <a:ext cx="2808000" cy="7557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indent="0" rtl="0">
              <a:spcBef>
                <a:spcPts val="0"/>
              </a:spcBef>
              <a:buClr>
                <a:schemeClr val="dk1"/>
              </a:buClr>
              <a:buSzPts val="2400"/>
              <a:buFont typeface="Arial"/>
              <a:buNone/>
              <a:defRPr sz="2400">
                <a:solidFill>
                  <a:schemeClr val="dk1"/>
                </a:solidFill>
              </a:defRPr>
            </a:lvl2pPr>
            <a:lvl3pPr lvl="2" indent="0" rtl="0">
              <a:spcBef>
                <a:spcPts val="0"/>
              </a:spcBef>
              <a:buClr>
                <a:schemeClr val="dk1"/>
              </a:buClr>
              <a:buSzPts val="2400"/>
              <a:buFont typeface="Arial"/>
              <a:buNone/>
              <a:defRPr sz="2400">
                <a:solidFill>
                  <a:schemeClr val="dk1"/>
                </a:solidFill>
              </a:defRPr>
            </a:lvl3pPr>
            <a:lvl4pPr lvl="3" indent="0" rtl="0">
              <a:spcBef>
                <a:spcPts val="0"/>
              </a:spcBef>
              <a:buClr>
                <a:schemeClr val="dk1"/>
              </a:buClr>
              <a:buSzPts val="2400"/>
              <a:buFont typeface="Arial"/>
              <a:buNone/>
              <a:defRPr sz="2400">
                <a:solidFill>
                  <a:schemeClr val="dk1"/>
                </a:solidFill>
              </a:defRPr>
            </a:lvl4pPr>
            <a:lvl5pPr lvl="4" indent="0" rtl="0">
              <a:spcBef>
                <a:spcPts val="0"/>
              </a:spcBef>
              <a:buClr>
                <a:schemeClr val="dk1"/>
              </a:buClr>
              <a:buSzPts val="2400"/>
              <a:buFont typeface="Arial"/>
              <a:buNone/>
              <a:defRPr sz="2400">
                <a:solidFill>
                  <a:schemeClr val="dk1"/>
                </a:solidFill>
              </a:defRPr>
            </a:lvl5pPr>
            <a:lvl6pPr lvl="5" indent="0" rtl="0">
              <a:spcBef>
                <a:spcPts val="0"/>
              </a:spcBef>
              <a:buClr>
                <a:schemeClr val="dk1"/>
              </a:buClr>
              <a:buSzPts val="2400"/>
              <a:buFont typeface="Arial"/>
              <a:buNone/>
              <a:defRPr sz="2400">
                <a:solidFill>
                  <a:schemeClr val="dk1"/>
                </a:solidFill>
              </a:defRPr>
            </a:lvl6pPr>
            <a:lvl7pPr lvl="6" indent="0" rtl="0">
              <a:spcBef>
                <a:spcPts val="0"/>
              </a:spcBef>
              <a:buClr>
                <a:schemeClr val="dk1"/>
              </a:buClr>
              <a:buSzPts val="2400"/>
              <a:buFont typeface="Arial"/>
              <a:buNone/>
              <a:defRPr sz="2400">
                <a:solidFill>
                  <a:schemeClr val="dk1"/>
                </a:solidFill>
              </a:defRPr>
            </a:lvl7pPr>
            <a:lvl8pPr lvl="7" indent="0" rtl="0">
              <a:spcBef>
                <a:spcPts val="0"/>
              </a:spcBef>
              <a:buClr>
                <a:schemeClr val="dk1"/>
              </a:buClr>
              <a:buSzPts val="2400"/>
              <a:buFont typeface="Arial"/>
              <a:buNone/>
              <a:defRPr sz="2400">
                <a:solidFill>
                  <a:schemeClr val="dk1"/>
                </a:solidFill>
              </a:defRPr>
            </a:lvl8pPr>
            <a:lvl9pPr lvl="8" indent="0" rtl="0">
              <a:spcBef>
                <a:spcPts val="0"/>
              </a:spcBef>
              <a:buClr>
                <a:schemeClr val="dk1"/>
              </a:buClr>
              <a:buSzPts val="2400"/>
              <a:buFont typeface="Arial"/>
              <a:buNone/>
              <a:defRPr sz="2400">
                <a:solidFill>
                  <a:schemeClr val="dk1"/>
                </a:solidFill>
              </a:defRPr>
            </a:lvl9pPr>
          </a:lstStyle>
          <a:p>
            <a:endParaRPr/>
          </a:p>
        </p:txBody>
      </p:sp>
      <p:sp>
        <p:nvSpPr>
          <p:cNvPr id="153" name="Shape 153"/>
          <p:cNvSpPr txBox="1">
            <a:spLocks noGrp="1"/>
          </p:cNvSpPr>
          <p:nvPr>
            <p:ph type="body" idx="1"/>
          </p:nvPr>
        </p:nvSpPr>
        <p:spPr>
          <a:xfrm>
            <a:off x="311700" y="1084800"/>
            <a:ext cx="2808000" cy="31794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L="0" marR="0" lvl="1"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0" marR="0" lvl="2"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0" marR="0" lvl="3"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0" marR="0" lvl="4"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0" marR="0" lvl="5"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0" marR="0" lvl="6"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0" marR="0" lvl="7"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0" marR="0" lvl="8" indent="0" algn="l" rtl="0">
              <a:lnSpc>
                <a:spcPct val="115000"/>
              </a:lnSpc>
              <a:spcBef>
                <a:spcPts val="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endParaRPr/>
          </a:p>
        </p:txBody>
      </p:sp>
      <p:sp>
        <p:nvSpPr>
          <p:cNvPr id="154" name="Shape 154"/>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Main point">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490250" y="450150"/>
            <a:ext cx="6367800" cy="40908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lvl="1" indent="0" rtl="0">
              <a:spcBef>
                <a:spcPts val="0"/>
              </a:spcBef>
              <a:buClr>
                <a:schemeClr val="dk1"/>
              </a:buClr>
              <a:buSzPts val="4800"/>
              <a:buFont typeface="Arial"/>
              <a:buNone/>
              <a:defRPr sz="4800">
                <a:solidFill>
                  <a:schemeClr val="dk1"/>
                </a:solidFill>
              </a:defRPr>
            </a:lvl2pPr>
            <a:lvl3pPr lvl="2" indent="0" rtl="0">
              <a:spcBef>
                <a:spcPts val="0"/>
              </a:spcBef>
              <a:buClr>
                <a:schemeClr val="dk1"/>
              </a:buClr>
              <a:buSzPts val="4800"/>
              <a:buFont typeface="Arial"/>
              <a:buNone/>
              <a:defRPr sz="4800">
                <a:solidFill>
                  <a:schemeClr val="dk1"/>
                </a:solidFill>
              </a:defRPr>
            </a:lvl3pPr>
            <a:lvl4pPr lvl="3" indent="0" rtl="0">
              <a:spcBef>
                <a:spcPts val="0"/>
              </a:spcBef>
              <a:buClr>
                <a:schemeClr val="dk1"/>
              </a:buClr>
              <a:buSzPts val="4800"/>
              <a:buFont typeface="Arial"/>
              <a:buNone/>
              <a:defRPr sz="4800">
                <a:solidFill>
                  <a:schemeClr val="dk1"/>
                </a:solidFill>
              </a:defRPr>
            </a:lvl4pPr>
            <a:lvl5pPr lvl="4" indent="0" rtl="0">
              <a:spcBef>
                <a:spcPts val="0"/>
              </a:spcBef>
              <a:buClr>
                <a:schemeClr val="dk1"/>
              </a:buClr>
              <a:buSzPts val="4800"/>
              <a:buFont typeface="Arial"/>
              <a:buNone/>
              <a:defRPr sz="4800">
                <a:solidFill>
                  <a:schemeClr val="dk1"/>
                </a:solidFill>
              </a:defRPr>
            </a:lvl5pPr>
            <a:lvl6pPr lvl="5" indent="0" rtl="0">
              <a:spcBef>
                <a:spcPts val="0"/>
              </a:spcBef>
              <a:buClr>
                <a:schemeClr val="dk1"/>
              </a:buClr>
              <a:buSzPts val="4800"/>
              <a:buFont typeface="Arial"/>
              <a:buNone/>
              <a:defRPr sz="4800">
                <a:solidFill>
                  <a:schemeClr val="dk1"/>
                </a:solidFill>
              </a:defRPr>
            </a:lvl6pPr>
            <a:lvl7pPr lvl="6" indent="0" rtl="0">
              <a:spcBef>
                <a:spcPts val="0"/>
              </a:spcBef>
              <a:buClr>
                <a:schemeClr val="dk1"/>
              </a:buClr>
              <a:buSzPts val="4800"/>
              <a:buFont typeface="Arial"/>
              <a:buNone/>
              <a:defRPr sz="4800">
                <a:solidFill>
                  <a:schemeClr val="dk1"/>
                </a:solidFill>
              </a:defRPr>
            </a:lvl7pPr>
            <a:lvl8pPr lvl="7" indent="0" rtl="0">
              <a:spcBef>
                <a:spcPts val="0"/>
              </a:spcBef>
              <a:buClr>
                <a:schemeClr val="dk1"/>
              </a:buClr>
              <a:buSzPts val="4800"/>
              <a:buFont typeface="Arial"/>
              <a:buNone/>
              <a:defRPr sz="4800">
                <a:solidFill>
                  <a:schemeClr val="dk1"/>
                </a:solidFill>
              </a:defRPr>
            </a:lvl8pPr>
            <a:lvl9pPr lvl="8" indent="0" rtl="0">
              <a:spcBef>
                <a:spcPts val="0"/>
              </a:spcBef>
              <a:buClr>
                <a:schemeClr val="dk1"/>
              </a:buClr>
              <a:buSzPts val="4800"/>
              <a:buFont typeface="Arial"/>
              <a:buNone/>
              <a:defRPr sz="4800">
                <a:solidFill>
                  <a:schemeClr val="dk1"/>
                </a:solidFill>
              </a:defRPr>
            </a:lvl9pPr>
          </a:lstStyle>
          <a:p>
            <a:endParaRPr/>
          </a:p>
        </p:txBody>
      </p:sp>
      <p:sp>
        <p:nvSpPr>
          <p:cNvPr id="157" name="Shape 157"/>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p:nvPr/>
        </p:nvSpPr>
        <p:spPr>
          <a:xfrm>
            <a:off x="0" y="1303020"/>
            <a:ext cx="9144000" cy="3561262"/>
          </a:xfrm>
          <a:prstGeom prst="rect">
            <a:avLst/>
          </a:prstGeom>
          <a:solidFill>
            <a:srgbClr val="D8D8D8">
              <a:alpha val="69411"/>
            </a:srgbClr>
          </a:solidFill>
          <a:ln>
            <a:noFill/>
          </a:ln>
        </p:spPr>
        <p:txBody>
          <a:bodyPr wrap="square" lIns="68550" tIns="34275" rIns="68550" bIns="34275" anchor="ctr" anchorCtr="0">
            <a:noAutofit/>
          </a:bodyPr>
          <a:lstStyle/>
          <a:p>
            <a:pPr marL="0" marR="0" lvl="0" indent="-85725"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24" name="Shape 24"/>
          <p:cNvSpPr txBox="1">
            <a:spLocks noGrp="1"/>
          </p:cNvSpPr>
          <p:nvPr>
            <p:ph type="title"/>
          </p:nvPr>
        </p:nvSpPr>
        <p:spPr>
          <a:xfrm>
            <a:off x="209550" y="273844"/>
            <a:ext cx="8658225" cy="994172"/>
          </a:xfrm>
          <a:prstGeom prst="rect">
            <a:avLst/>
          </a:prstGeom>
          <a:noFill/>
          <a:ln>
            <a:noFill/>
          </a:ln>
        </p:spPr>
        <p:txBody>
          <a:bodyPr wrap="square" lIns="91425" tIns="91425" rIns="91425" bIns="91425" anchor="ctr" anchorCtr="0"/>
          <a:lstStyle>
            <a:lvl1pPr marL="0" marR="0" lvl="0" indent="0" algn="ctr" rtl="0">
              <a:lnSpc>
                <a:spcPct val="90000"/>
              </a:lnSpc>
              <a:spcBef>
                <a:spcPts val="0"/>
              </a:spcBef>
              <a:buClr>
                <a:srgbClr val="002060"/>
              </a:buClr>
              <a:buSzPts val="4050"/>
              <a:buFont typeface="Arial Narrow"/>
              <a:buNone/>
              <a:defRPr sz="4050" b="1" i="0" u="none" strike="noStrike" cap="none">
                <a:solidFill>
                  <a:srgbClr val="002060"/>
                </a:solidFill>
                <a:latin typeface="Arial Narrow"/>
                <a:ea typeface="Arial Narrow"/>
                <a:cs typeface="Arial Narrow"/>
                <a:sym typeface="Arial Narrow"/>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25" name="Shape 25"/>
          <p:cNvSpPr txBox="1">
            <a:spLocks noGrp="1"/>
          </p:cNvSpPr>
          <p:nvPr>
            <p:ph type="body" idx="1"/>
          </p:nvPr>
        </p:nvSpPr>
        <p:spPr>
          <a:xfrm>
            <a:off x="628650" y="1369219"/>
            <a:ext cx="7886700" cy="3263504"/>
          </a:xfrm>
          <a:prstGeom prst="rect">
            <a:avLst/>
          </a:prstGeom>
          <a:noFill/>
          <a:ln>
            <a:noFill/>
          </a:ln>
        </p:spPr>
        <p:txBody>
          <a:bodyPr wrap="square" lIns="91425" tIns="91425" rIns="91425" bIns="91425" anchor="t" anchorCtr="0"/>
          <a:lstStyle>
            <a:lvl1pPr marL="171450" marR="0" lvl="0" indent="0" algn="l" rtl="0">
              <a:lnSpc>
                <a:spcPct val="90000"/>
              </a:lnSpc>
              <a:spcBef>
                <a:spcPts val="750"/>
              </a:spcBef>
              <a:buClr>
                <a:srgbClr val="1F3864"/>
              </a:buClr>
              <a:buSzPts val="2700"/>
              <a:buFont typeface="Arial"/>
              <a:buChar char="•"/>
              <a:defRPr sz="2700" b="0" i="0" u="none" strike="noStrike" cap="none">
                <a:solidFill>
                  <a:srgbClr val="1F3864"/>
                </a:solidFill>
                <a:latin typeface="Calibri"/>
                <a:ea typeface="Calibri"/>
                <a:cs typeface="Calibri"/>
                <a:sym typeface="Calibri"/>
              </a:defRPr>
            </a:lvl1pPr>
            <a:lvl2pPr marL="514350" marR="0" lvl="1" indent="-38100" algn="l" rtl="0">
              <a:lnSpc>
                <a:spcPct val="90000"/>
              </a:lnSpc>
              <a:spcBef>
                <a:spcPts val="375"/>
              </a:spcBef>
              <a:buClr>
                <a:srgbClr val="1E4E79"/>
              </a:buClr>
              <a:buSzPts val="2100"/>
              <a:buFont typeface="Merriweather Sans"/>
              <a:buChar char="-"/>
              <a:defRPr sz="2100" b="0" i="0" u="none" strike="noStrike" cap="none">
                <a:solidFill>
                  <a:srgbClr val="1E4E79"/>
                </a:solidFill>
                <a:latin typeface="Calibri"/>
                <a:ea typeface="Calibri"/>
                <a:cs typeface="Calibri"/>
                <a:sym typeface="Calibri"/>
              </a:defRPr>
            </a:lvl2pPr>
            <a:lvl3pPr marL="857250" marR="0" lvl="2" indent="-66675" algn="l" rtl="0">
              <a:lnSpc>
                <a:spcPct val="90000"/>
              </a:lnSpc>
              <a:spcBef>
                <a:spcPts val="375"/>
              </a:spcBef>
              <a:buClr>
                <a:srgbClr val="385623"/>
              </a:buClr>
              <a:buSzPts val="1650"/>
              <a:buFont typeface="Merriweather Sans"/>
              <a:buChar char="‣"/>
              <a:defRPr sz="1650" b="0" i="0" u="none" strike="noStrike" cap="none">
                <a:solidFill>
                  <a:srgbClr val="385623"/>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26" name="Shape 26"/>
          <p:cNvPicPr preferRelativeResize="0"/>
          <p:nvPr/>
        </p:nvPicPr>
        <p:blipFill rotWithShape="1">
          <a:blip r:embed="rId2">
            <a:alphaModFix/>
          </a:blip>
          <a:srcRect/>
          <a:stretch/>
        </p:blipFill>
        <p:spPr>
          <a:xfrm>
            <a:off x="47625" y="4725590"/>
            <a:ext cx="390525" cy="39052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158"/>
        <p:cNvGrpSpPr/>
        <p:nvPr/>
      </p:nvGrpSpPr>
      <p:grpSpPr>
        <a:xfrm>
          <a:off x="0" y="0"/>
          <a:ext cx="0" cy="0"/>
          <a:chOff x="0" y="0"/>
          <a:chExt cx="0" cy="0"/>
        </a:xfrm>
      </p:grpSpPr>
      <p:sp>
        <p:nvSpPr>
          <p:cNvPr id="159" name="Shape 159"/>
          <p:cNvSpPr/>
          <p:nvPr/>
        </p:nvSpPr>
        <p:spPr>
          <a:xfrm>
            <a:off x="4572000" y="-125"/>
            <a:ext cx="4572000" cy="5143500"/>
          </a:xfrm>
          <a:prstGeom prst="rect">
            <a:avLst/>
          </a:prstGeom>
          <a:solidFill>
            <a:schemeClr val="lt2"/>
          </a:solid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Shape 160"/>
          <p:cNvSpPr txBox="1">
            <a:spLocks noGrp="1"/>
          </p:cNvSpPr>
          <p:nvPr>
            <p:ph type="title"/>
          </p:nvPr>
        </p:nvSpPr>
        <p:spPr>
          <a:xfrm>
            <a:off x="265500" y="1233175"/>
            <a:ext cx="4045200" cy="1482300"/>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lvl="1" indent="0" algn="ctr" rtl="0">
              <a:spcBef>
                <a:spcPts val="0"/>
              </a:spcBef>
              <a:buClr>
                <a:schemeClr val="dk1"/>
              </a:buClr>
              <a:buSzPts val="4200"/>
              <a:buFont typeface="Arial"/>
              <a:buNone/>
              <a:defRPr sz="4200">
                <a:solidFill>
                  <a:schemeClr val="dk1"/>
                </a:solidFill>
              </a:defRPr>
            </a:lvl2pPr>
            <a:lvl3pPr lvl="2" indent="0" algn="ctr" rtl="0">
              <a:spcBef>
                <a:spcPts val="0"/>
              </a:spcBef>
              <a:buClr>
                <a:schemeClr val="dk1"/>
              </a:buClr>
              <a:buSzPts val="4200"/>
              <a:buFont typeface="Arial"/>
              <a:buNone/>
              <a:defRPr sz="4200">
                <a:solidFill>
                  <a:schemeClr val="dk1"/>
                </a:solidFill>
              </a:defRPr>
            </a:lvl3pPr>
            <a:lvl4pPr lvl="3" indent="0" algn="ctr" rtl="0">
              <a:spcBef>
                <a:spcPts val="0"/>
              </a:spcBef>
              <a:buClr>
                <a:schemeClr val="dk1"/>
              </a:buClr>
              <a:buSzPts val="4200"/>
              <a:buFont typeface="Arial"/>
              <a:buNone/>
              <a:defRPr sz="4200">
                <a:solidFill>
                  <a:schemeClr val="dk1"/>
                </a:solidFill>
              </a:defRPr>
            </a:lvl4pPr>
            <a:lvl5pPr lvl="4" indent="0" algn="ctr" rtl="0">
              <a:spcBef>
                <a:spcPts val="0"/>
              </a:spcBef>
              <a:buClr>
                <a:schemeClr val="dk1"/>
              </a:buClr>
              <a:buSzPts val="4200"/>
              <a:buFont typeface="Arial"/>
              <a:buNone/>
              <a:defRPr sz="4200">
                <a:solidFill>
                  <a:schemeClr val="dk1"/>
                </a:solidFill>
              </a:defRPr>
            </a:lvl5pPr>
            <a:lvl6pPr lvl="5" indent="0" algn="ctr" rtl="0">
              <a:spcBef>
                <a:spcPts val="0"/>
              </a:spcBef>
              <a:buClr>
                <a:schemeClr val="dk1"/>
              </a:buClr>
              <a:buSzPts val="4200"/>
              <a:buFont typeface="Arial"/>
              <a:buNone/>
              <a:defRPr sz="4200">
                <a:solidFill>
                  <a:schemeClr val="dk1"/>
                </a:solidFill>
              </a:defRPr>
            </a:lvl6pPr>
            <a:lvl7pPr lvl="6" indent="0" algn="ctr" rtl="0">
              <a:spcBef>
                <a:spcPts val="0"/>
              </a:spcBef>
              <a:buClr>
                <a:schemeClr val="dk1"/>
              </a:buClr>
              <a:buSzPts val="4200"/>
              <a:buFont typeface="Arial"/>
              <a:buNone/>
              <a:defRPr sz="4200">
                <a:solidFill>
                  <a:schemeClr val="dk1"/>
                </a:solidFill>
              </a:defRPr>
            </a:lvl7pPr>
            <a:lvl8pPr lvl="7" indent="0" algn="ctr" rtl="0">
              <a:spcBef>
                <a:spcPts val="0"/>
              </a:spcBef>
              <a:buClr>
                <a:schemeClr val="dk1"/>
              </a:buClr>
              <a:buSzPts val="4200"/>
              <a:buFont typeface="Arial"/>
              <a:buNone/>
              <a:defRPr sz="4200">
                <a:solidFill>
                  <a:schemeClr val="dk1"/>
                </a:solidFill>
              </a:defRPr>
            </a:lvl8pPr>
            <a:lvl9pPr lvl="8" indent="0" algn="ctr" rtl="0">
              <a:spcBef>
                <a:spcPts val="0"/>
              </a:spcBef>
              <a:buClr>
                <a:schemeClr val="dk1"/>
              </a:buClr>
              <a:buSzPts val="4200"/>
              <a:buFont typeface="Arial"/>
              <a:buNone/>
              <a:defRPr sz="4200">
                <a:solidFill>
                  <a:schemeClr val="dk1"/>
                </a:solidFill>
              </a:defRPr>
            </a:lvl9pPr>
          </a:lstStyle>
          <a:p>
            <a:endParaRPr/>
          </a:p>
        </p:txBody>
      </p:sp>
      <p:sp>
        <p:nvSpPr>
          <p:cNvPr id="161" name="Shape 161"/>
          <p:cNvSpPr txBox="1">
            <a:spLocks noGrp="1"/>
          </p:cNvSpPr>
          <p:nvPr>
            <p:ph type="subTitle" idx="1"/>
          </p:nvPr>
        </p:nvSpPr>
        <p:spPr>
          <a:xfrm>
            <a:off x="265500" y="2803075"/>
            <a:ext cx="4045200" cy="1235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1pPr>
            <a:lvl2pPr marL="0" marR="0" lvl="1" indent="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2pPr>
            <a:lvl3pPr marL="0" marR="0" lvl="2" indent="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3pPr>
            <a:lvl4pPr marL="0" marR="0" lvl="3" indent="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4pPr>
            <a:lvl5pPr marL="0" marR="0" lvl="4" indent="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5pPr>
            <a:lvl6pPr marL="0" marR="0" lvl="5" indent="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6pPr>
            <a:lvl7pPr marL="0" marR="0" lvl="6" indent="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7pPr>
            <a:lvl8pPr marL="0" marR="0" lvl="7" indent="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8pPr>
            <a:lvl9pPr marL="0" marR="0" lvl="8" indent="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9pPr>
          </a:lstStyle>
          <a:p>
            <a:endParaRPr/>
          </a:p>
        </p:txBody>
      </p:sp>
      <p:sp>
        <p:nvSpPr>
          <p:cNvPr id="162" name="Shape 162"/>
          <p:cNvSpPr txBox="1">
            <a:spLocks noGrp="1"/>
          </p:cNvSpPr>
          <p:nvPr>
            <p:ph type="body" idx="2"/>
          </p:nvPr>
        </p:nvSpPr>
        <p:spPr>
          <a:xfrm>
            <a:off x="4939500" y="724075"/>
            <a:ext cx="3837000" cy="3695100"/>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63" name="Shape 163"/>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Caption">
    <p:spTree>
      <p:nvGrpSpPr>
        <p:cNvPr id="1" name="Shape 164"/>
        <p:cNvGrpSpPr/>
        <p:nvPr/>
      </p:nvGrpSpPr>
      <p:grpSpPr>
        <a:xfrm>
          <a:off x="0" y="0"/>
          <a:ext cx="0" cy="0"/>
          <a:chOff x="0" y="0"/>
          <a:chExt cx="0" cy="0"/>
        </a:xfrm>
      </p:grpSpPr>
      <p:sp>
        <p:nvSpPr>
          <p:cNvPr id="165" name="Shape 165"/>
          <p:cNvSpPr txBox="1">
            <a:spLocks noGrp="1"/>
          </p:cNvSpPr>
          <p:nvPr>
            <p:ph type="body" idx="1"/>
          </p:nvPr>
        </p:nvSpPr>
        <p:spPr>
          <a:xfrm>
            <a:off x="311700" y="4230575"/>
            <a:ext cx="5998800" cy="60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66" name="Shape 166"/>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Big number">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311700" y="1106125"/>
            <a:ext cx="8520600" cy="1963500"/>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1pPr>
            <a:lvl2pPr lvl="1" indent="0" algn="ctr" rtl="0">
              <a:spcBef>
                <a:spcPts val="0"/>
              </a:spcBef>
              <a:buClr>
                <a:schemeClr val="dk1"/>
              </a:buClr>
              <a:buSzPts val="12000"/>
              <a:buFont typeface="Arial"/>
              <a:buNone/>
              <a:defRPr sz="12000">
                <a:solidFill>
                  <a:schemeClr val="dk1"/>
                </a:solidFill>
              </a:defRPr>
            </a:lvl2pPr>
            <a:lvl3pPr lvl="2" indent="0" algn="ctr" rtl="0">
              <a:spcBef>
                <a:spcPts val="0"/>
              </a:spcBef>
              <a:buClr>
                <a:schemeClr val="dk1"/>
              </a:buClr>
              <a:buSzPts val="12000"/>
              <a:buFont typeface="Arial"/>
              <a:buNone/>
              <a:defRPr sz="12000">
                <a:solidFill>
                  <a:schemeClr val="dk1"/>
                </a:solidFill>
              </a:defRPr>
            </a:lvl3pPr>
            <a:lvl4pPr lvl="3" indent="0" algn="ctr" rtl="0">
              <a:spcBef>
                <a:spcPts val="0"/>
              </a:spcBef>
              <a:buClr>
                <a:schemeClr val="dk1"/>
              </a:buClr>
              <a:buSzPts val="12000"/>
              <a:buFont typeface="Arial"/>
              <a:buNone/>
              <a:defRPr sz="12000">
                <a:solidFill>
                  <a:schemeClr val="dk1"/>
                </a:solidFill>
              </a:defRPr>
            </a:lvl4pPr>
            <a:lvl5pPr lvl="4" indent="0" algn="ctr" rtl="0">
              <a:spcBef>
                <a:spcPts val="0"/>
              </a:spcBef>
              <a:buClr>
                <a:schemeClr val="dk1"/>
              </a:buClr>
              <a:buSzPts val="12000"/>
              <a:buFont typeface="Arial"/>
              <a:buNone/>
              <a:defRPr sz="12000">
                <a:solidFill>
                  <a:schemeClr val="dk1"/>
                </a:solidFill>
              </a:defRPr>
            </a:lvl5pPr>
            <a:lvl6pPr lvl="5" indent="0" algn="ctr" rtl="0">
              <a:spcBef>
                <a:spcPts val="0"/>
              </a:spcBef>
              <a:buClr>
                <a:schemeClr val="dk1"/>
              </a:buClr>
              <a:buSzPts val="12000"/>
              <a:buFont typeface="Arial"/>
              <a:buNone/>
              <a:defRPr sz="12000">
                <a:solidFill>
                  <a:schemeClr val="dk1"/>
                </a:solidFill>
              </a:defRPr>
            </a:lvl6pPr>
            <a:lvl7pPr lvl="6" indent="0" algn="ctr" rtl="0">
              <a:spcBef>
                <a:spcPts val="0"/>
              </a:spcBef>
              <a:buClr>
                <a:schemeClr val="dk1"/>
              </a:buClr>
              <a:buSzPts val="12000"/>
              <a:buFont typeface="Arial"/>
              <a:buNone/>
              <a:defRPr sz="12000">
                <a:solidFill>
                  <a:schemeClr val="dk1"/>
                </a:solidFill>
              </a:defRPr>
            </a:lvl7pPr>
            <a:lvl8pPr lvl="7" indent="0" algn="ctr" rtl="0">
              <a:spcBef>
                <a:spcPts val="0"/>
              </a:spcBef>
              <a:buClr>
                <a:schemeClr val="dk1"/>
              </a:buClr>
              <a:buSzPts val="12000"/>
              <a:buFont typeface="Arial"/>
              <a:buNone/>
              <a:defRPr sz="12000">
                <a:solidFill>
                  <a:schemeClr val="dk1"/>
                </a:solidFill>
              </a:defRPr>
            </a:lvl8pPr>
            <a:lvl9pPr lvl="8" indent="0" algn="ctr" rtl="0">
              <a:spcBef>
                <a:spcPts val="0"/>
              </a:spcBef>
              <a:buClr>
                <a:schemeClr val="dk1"/>
              </a:buClr>
              <a:buSzPts val="12000"/>
              <a:buFont typeface="Arial"/>
              <a:buNone/>
              <a:defRPr sz="12000">
                <a:solidFill>
                  <a:schemeClr val="dk1"/>
                </a:solidFill>
              </a:defRPr>
            </a:lvl9pPr>
          </a:lstStyle>
          <a:p>
            <a:endParaRPr/>
          </a:p>
        </p:txBody>
      </p:sp>
      <p:sp>
        <p:nvSpPr>
          <p:cNvPr id="169" name="Shape 169"/>
          <p:cNvSpPr txBox="1">
            <a:spLocks noGrp="1"/>
          </p:cNvSpPr>
          <p:nvPr>
            <p:ph type="body" idx="1"/>
          </p:nvPr>
        </p:nvSpPr>
        <p:spPr>
          <a:xfrm>
            <a:off x="311700" y="3152225"/>
            <a:ext cx="8520600" cy="13008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0" marR="0" lvl="1" indent="0" algn="ctr"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0" marR="0" lvl="2" indent="0" algn="ctr"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0" marR="0" lvl="3" indent="0" algn="ctr"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0" marR="0" lvl="4" indent="0" algn="ctr"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0" marR="0" lvl="5" indent="0" algn="ctr"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0" marR="0" lvl="6" indent="0" algn="ctr"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0" marR="0" lvl="7" indent="0" algn="ctr"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0" marR="0" lvl="8" indent="0" algn="ctr"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70" name="Shape 170"/>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71"/>
        <p:cNvGrpSpPr/>
        <p:nvPr/>
      </p:nvGrpSpPr>
      <p:grpSpPr>
        <a:xfrm>
          <a:off x="0" y="0"/>
          <a:ext cx="0" cy="0"/>
          <a:chOff x="0" y="0"/>
          <a:chExt cx="0" cy="0"/>
        </a:xfrm>
      </p:grpSpPr>
      <p:sp>
        <p:nvSpPr>
          <p:cNvPr id="172" name="Shape 172"/>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27"/>
        <p:cNvGrpSpPr/>
        <p:nvPr/>
      </p:nvGrpSpPr>
      <p:grpSpPr>
        <a:xfrm>
          <a:off x="0" y="0"/>
          <a:ext cx="0" cy="0"/>
          <a:chOff x="0" y="0"/>
          <a:chExt cx="0" cy="0"/>
        </a:xfrm>
      </p:grpSpPr>
      <p:sp>
        <p:nvSpPr>
          <p:cNvPr id="28" name="Shape 28"/>
          <p:cNvSpPr/>
          <p:nvPr/>
        </p:nvSpPr>
        <p:spPr>
          <a:xfrm>
            <a:off x="0" y="1303020"/>
            <a:ext cx="9144000" cy="3561262"/>
          </a:xfrm>
          <a:prstGeom prst="rect">
            <a:avLst/>
          </a:prstGeom>
          <a:solidFill>
            <a:srgbClr val="D8D8D8">
              <a:alpha val="69411"/>
            </a:srgbClr>
          </a:solidFill>
          <a:ln>
            <a:noFill/>
          </a:ln>
        </p:spPr>
        <p:txBody>
          <a:bodyPr wrap="square" lIns="68550" tIns="34275" rIns="68550" bIns="34275" anchor="ctr" anchorCtr="0">
            <a:noAutofit/>
          </a:bodyPr>
          <a:lstStyle/>
          <a:p>
            <a:pPr marL="0" marR="0" lvl="0" indent="-85725"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29" name="Shape 29"/>
          <p:cNvSpPr txBox="1">
            <a:spLocks noGrp="1"/>
          </p:cNvSpPr>
          <p:nvPr>
            <p:ph type="title"/>
          </p:nvPr>
        </p:nvSpPr>
        <p:spPr>
          <a:xfrm>
            <a:off x="209550" y="273844"/>
            <a:ext cx="8658225" cy="994172"/>
          </a:xfrm>
          <a:prstGeom prst="rect">
            <a:avLst/>
          </a:prstGeom>
          <a:noFill/>
          <a:ln>
            <a:noFill/>
          </a:ln>
        </p:spPr>
        <p:txBody>
          <a:bodyPr wrap="square" lIns="91425" tIns="91425" rIns="91425" bIns="91425" anchor="ctr" anchorCtr="0"/>
          <a:lstStyle>
            <a:lvl1pPr marL="0" marR="0" lvl="0" indent="0" algn="ctr" rtl="0">
              <a:lnSpc>
                <a:spcPct val="90000"/>
              </a:lnSpc>
              <a:spcBef>
                <a:spcPts val="0"/>
              </a:spcBef>
              <a:buClr>
                <a:srgbClr val="002060"/>
              </a:buClr>
              <a:buSzPts val="4050"/>
              <a:buFont typeface="Arial Narrow"/>
              <a:buNone/>
              <a:defRPr sz="4050" b="1" i="0" u="none" strike="noStrike" cap="none">
                <a:solidFill>
                  <a:srgbClr val="002060"/>
                </a:solidFill>
                <a:latin typeface="Arial Narrow"/>
                <a:ea typeface="Arial Narrow"/>
                <a:cs typeface="Arial Narrow"/>
                <a:sym typeface="Arial Narrow"/>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30" name="Shape 30"/>
          <p:cNvSpPr txBox="1">
            <a:spLocks noGrp="1"/>
          </p:cNvSpPr>
          <p:nvPr>
            <p:ph type="body" idx="1"/>
          </p:nvPr>
        </p:nvSpPr>
        <p:spPr>
          <a:xfrm>
            <a:off x="628650" y="1369219"/>
            <a:ext cx="7886700" cy="3263504"/>
          </a:xfrm>
          <a:prstGeom prst="rect">
            <a:avLst/>
          </a:prstGeom>
          <a:noFill/>
          <a:ln>
            <a:noFill/>
          </a:ln>
        </p:spPr>
        <p:txBody>
          <a:bodyPr wrap="square" lIns="91425" tIns="91425" rIns="91425" bIns="91425" anchor="t" anchorCtr="0"/>
          <a:lstStyle>
            <a:lvl1pPr marL="171450" marR="0" lvl="0" indent="0" algn="l" rtl="0">
              <a:lnSpc>
                <a:spcPct val="90000"/>
              </a:lnSpc>
              <a:spcBef>
                <a:spcPts val="750"/>
              </a:spcBef>
              <a:buClr>
                <a:srgbClr val="1F3864"/>
              </a:buClr>
              <a:buSzPts val="2700"/>
              <a:buFont typeface="Arial"/>
              <a:buChar char="•"/>
              <a:defRPr sz="2700" b="0" i="0" u="none" strike="noStrike" cap="none">
                <a:solidFill>
                  <a:srgbClr val="1F3864"/>
                </a:solidFill>
                <a:latin typeface="Calibri"/>
                <a:ea typeface="Calibri"/>
                <a:cs typeface="Calibri"/>
                <a:sym typeface="Calibri"/>
              </a:defRPr>
            </a:lvl1pPr>
            <a:lvl2pPr marL="514350" marR="0" lvl="1" indent="-38100" algn="l" rtl="0">
              <a:lnSpc>
                <a:spcPct val="90000"/>
              </a:lnSpc>
              <a:spcBef>
                <a:spcPts val="375"/>
              </a:spcBef>
              <a:buClr>
                <a:srgbClr val="1E4E79"/>
              </a:buClr>
              <a:buSzPts val="2100"/>
              <a:buFont typeface="Arial"/>
              <a:buChar char="•"/>
              <a:defRPr sz="2100" b="0" i="0" u="none" strike="noStrike" cap="none">
                <a:solidFill>
                  <a:srgbClr val="1E4E79"/>
                </a:solidFill>
                <a:latin typeface="Calibri"/>
                <a:ea typeface="Calibri"/>
                <a:cs typeface="Calibri"/>
                <a:sym typeface="Calibri"/>
              </a:defRPr>
            </a:lvl2pPr>
            <a:lvl3pPr marL="857250" marR="0" lvl="2" indent="-66675" algn="l" rtl="0">
              <a:lnSpc>
                <a:spcPct val="90000"/>
              </a:lnSpc>
              <a:spcBef>
                <a:spcPts val="375"/>
              </a:spcBef>
              <a:buClr>
                <a:srgbClr val="385623"/>
              </a:buClr>
              <a:buSzPts val="1650"/>
              <a:buFont typeface="Arial"/>
              <a:buChar char="•"/>
              <a:defRPr sz="1650" b="0" i="0" u="none" strike="noStrike" cap="none">
                <a:solidFill>
                  <a:srgbClr val="385623"/>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31" name="Shape 31"/>
          <p:cNvPicPr preferRelativeResize="0"/>
          <p:nvPr/>
        </p:nvPicPr>
        <p:blipFill rotWithShape="1">
          <a:blip r:embed="rId2">
            <a:alphaModFix/>
          </a:blip>
          <a:srcRect/>
          <a:stretch/>
        </p:blipFill>
        <p:spPr>
          <a:xfrm>
            <a:off x="47625" y="4725590"/>
            <a:ext cx="390525" cy="3905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23888" y="1282304"/>
            <a:ext cx="7886700" cy="2139553"/>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34" name="Shape 34"/>
          <p:cNvSpPr txBox="1">
            <a:spLocks noGrp="1"/>
          </p:cNvSpPr>
          <p:nvPr>
            <p:ph type="body" idx="1"/>
          </p:nvPr>
        </p:nvSpPr>
        <p:spPr>
          <a:xfrm>
            <a:off x="623888" y="3442098"/>
            <a:ext cx="7886700" cy="1125140"/>
          </a:xfrm>
          <a:prstGeom prst="rect">
            <a:avLst/>
          </a:prstGeom>
          <a:noFill/>
          <a:ln>
            <a:noFill/>
          </a:ln>
        </p:spPr>
        <p:txBody>
          <a:bodyPr wrap="square" lIns="91425" tIns="91425" rIns="91425" bIns="91425" anchor="t" anchorCtr="0"/>
          <a:lstStyle>
            <a:lvl1pPr marL="0" marR="0" lvl="0" indent="0" algn="l" rtl="0">
              <a:lnSpc>
                <a:spcPct val="90000"/>
              </a:lnSpc>
              <a:spcBef>
                <a:spcPts val="750"/>
              </a:spcBef>
              <a:buClr>
                <a:srgbClr val="888888"/>
              </a:buClr>
              <a:buSzPts val="1800"/>
              <a:buFont typeface="Arial"/>
              <a:buNone/>
              <a:defRPr sz="1800" b="0" i="0" u="none" strike="noStrike" cap="none">
                <a:solidFill>
                  <a:srgbClr val="888888"/>
                </a:solidFill>
                <a:latin typeface="Calibri"/>
                <a:ea typeface="Calibri"/>
                <a:cs typeface="Calibri"/>
                <a:sym typeface="Calibri"/>
              </a:defRPr>
            </a:lvl1pPr>
            <a:lvl2pPr marL="342900" marR="0" lvl="1" indent="0" algn="l" rtl="0">
              <a:lnSpc>
                <a:spcPct val="90000"/>
              </a:lnSpc>
              <a:spcBef>
                <a:spcPts val="375"/>
              </a:spcBef>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685800" marR="0" lvl="2" indent="0" algn="l" rtl="0">
              <a:lnSpc>
                <a:spcPct val="90000"/>
              </a:lnSpc>
              <a:spcBef>
                <a:spcPts val="375"/>
              </a:spcBef>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028700" marR="0" lvl="3" indent="0" algn="l" rtl="0">
              <a:lnSpc>
                <a:spcPct val="90000"/>
              </a:lnSpc>
              <a:spcBef>
                <a:spcPts val="375"/>
              </a:spcBef>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1371600" marR="0" lvl="4" indent="0" algn="l" rtl="0">
              <a:lnSpc>
                <a:spcPct val="90000"/>
              </a:lnSpc>
              <a:spcBef>
                <a:spcPts val="375"/>
              </a:spcBef>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1714500" marR="0" lvl="5" indent="0" algn="l" rtl="0">
              <a:lnSpc>
                <a:spcPct val="90000"/>
              </a:lnSpc>
              <a:spcBef>
                <a:spcPts val="375"/>
              </a:spcBef>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2057400" marR="0" lvl="6" indent="0" algn="l" rtl="0">
              <a:lnSpc>
                <a:spcPct val="90000"/>
              </a:lnSpc>
              <a:spcBef>
                <a:spcPts val="375"/>
              </a:spcBef>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2400300" marR="0" lvl="7" indent="0" algn="l" rtl="0">
              <a:lnSpc>
                <a:spcPct val="90000"/>
              </a:lnSpc>
              <a:spcBef>
                <a:spcPts val="375"/>
              </a:spcBef>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2743200" marR="0" lvl="8" indent="0" algn="l" rtl="0">
              <a:lnSpc>
                <a:spcPct val="90000"/>
              </a:lnSpc>
              <a:spcBef>
                <a:spcPts val="375"/>
              </a:spcBef>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35" name="Shape 35"/>
          <p:cNvSpPr txBox="1">
            <a:spLocks noGrp="1"/>
          </p:cNvSpPr>
          <p:nvPr>
            <p:ph type="dt" idx="10"/>
          </p:nvPr>
        </p:nvSpPr>
        <p:spPr>
          <a:xfrm>
            <a:off x="628650" y="4767263"/>
            <a:ext cx="2057400" cy="273844"/>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 name="Shape 36"/>
          <p:cNvSpPr txBox="1">
            <a:spLocks noGrp="1"/>
          </p:cNvSpPr>
          <p:nvPr>
            <p:ph type="ftr" idx="11"/>
          </p:nvPr>
        </p:nvSpPr>
        <p:spPr>
          <a:xfrm>
            <a:off x="3028950" y="4767263"/>
            <a:ext cx="3086100" cy="273844"/>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 name="Shape 37"/>
          <p:cNvSpPr txBox="1">
            <a:spLocks noGrp="1"/>
          </p:cNvSpPr>
          <p:nvPr>
            <p:ph type="sldNum" idx="12"/>
          </p:nvPr>
        </p:nvSpPr>
        <p:spPr>
          <a:xfrm>
            <a:off x="6457950" y="4767263"/>
            <a:ext cx="2057400" cy="273844"/>
          </a:xfrm>
          <a:prstGeom prst="rect">
            <a:avLst/>
          </a:prstGeom>
          <a:noFill/>
          <a:ln>
            <a:noFill/>
          </a:ln>
        </p:spPr>
        <p:txBody>
          <a:bodyPr wrap="square" lIns="91425" tIns="45700" rIns="91425" bIns="45700" anchor="t" anchorCtr="0">
            <a:noAutofit/>
          </a:bodyPr>
          <a:lstStyle/>
          <a:p>
            <a:pPr marL="0" marR="0" lvl="0" indent="-85725" algn="l" rtl="0">
              <a:lnSpc>
                <a:spcPct val="100000"/>
              </a:lnSpc>
              <a:spcBef>
                <a:spcPts val="0"/>
              </a:spcBef>
              <a:spcAft>
                <a:spcPts val="0"/>
              </a:spcAft>
              <a:buClr>
                <a:srgbClr val="000000"/>
              </a:buClr>
              <a:buSzPts val="1350"/>
              <a:buFont typeface="Calibri"/>
              <a:buNone/>
            </a:pPr>
            <a:fld id="{00000000-1234-1234-1234-123412341234}" type="slidenum">
              <a:rPr lang="en-US" sz="1350" b="0" i="0" u="none" strike="noStrike" cap="none">
                <a:solidFill>
                  <a:srgbClr val="000000"/>
                </a:solidFill>
                <a:latin typeface="Calibri"/>
                <a:ea typeface="Calibri"/>
                <a:cs typeface="Calibri"/>
                <a:sym typeface="Calibri"/>
              </a:rPr>
              <a:t>‹#›</a:t>
            </a:fld>
            <a:endParaRPr lang="en-US" sz="135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628650" y="273844"/>
            <a:ext cx="7886700" cy="994172"/>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40" name="Shape 40"/>
          <p:cNvSpPr txBox="1">
            <a:spLocks noGrp="1"/>
          </p:cNvSpPr>
          <p:nvPr>
            <p:ph type="body" idx="1"/>
          </p:nvPr>
        </p:nvSpPr>
        <p:spPr>
          <a:xfrm>
            <a:off x="628650" y="1369219"/>
            <a:ext cx="3886200" cy="3263504"/>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2"/>
          </p:nvPr>
        </p:nvSpPr>
        <p:spPr>
          <a:xfrm>
            <a:off x="4629150" y="1369219"/>
            <a:ext cx="3886200" cy="3263504"/>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628650" y="4767263"/>
            <a:ext cx="2057400" cy="273844"/>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 name="Shape 43"/>
          <p:cNvSpPr txBox="1">
            <a:spLocks noGrp="1"/>
          </p:cNvSpPr>
          <p:nvPr>
            <p:ph type="ftr" idx="11"/>
          </p:nvPr>
        </p:nvSpPr>
        <p:spPr>
          <a:xfrm>
            <a:off x="3028950" y="4767263"/>
            <a:ext cx="3086100" cy="273844"/>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6457950" y="4767263"/>
            <a:ext cx="2057400" cy="273844"/>
          </a:xfrm>
          <a:prstGeom prst="rect">
            <a:avLst/>
          </a:prstGeom>
          <a:noFill/>
          <a:ln>
            <a:noFill/>
          </a:ln>
        </p:spPr>
        <p:txBody>
          <a:bodyPr wrap="square" lIns="91425" tIns="45700" rIns="91425" bIns="45700" anchor="t" anchorCtr="0">
            <a:noAutofit/>
          </a:bodyPr>
          <a:lstStyle/>
          <a:p>
            <a:pPr marL="0" marR="0" lvl="0" indent="-85725" algn="l" rtl="0">
              <a:lnSpc>
                <a:spcPct val="100000"/>
              </a:lnSpc>
              <a:spcBef>
                <a:spcPts val="0"/>
              </a:spcBef>
              <a:spcAft>
                <a:spcPts val="0"/>
              </a:spcAft>
              <a:buClr>
                <a:srgbClr val="000000"/>
              </a:buClr>
              <a:buSzPts val="1350"/>
              <a:buFont typeface="Calibri"/>
              <a:buNone/>
            </a:pPr>
            <a:fld id="{00000000-1234-1234-1234-123412341234}" type="slidenum">
              <a:rPr lang="en-US" sz="1350" b="0" i="0" u="none" strike="noStrike" cap="none">
                <a:solidFill>
                  <a:srgbClr val="000000"/>
                </a:solidFill>
                <a:latin typeface="Calibri"/>
                <a:ea typeface="Calibri"/>
                <a:cs typeface="Calibri"/>
                <a:sym typeface="Calibri"/>
              </a:rPr>
              <a:t>‹#›</a:t>
            </a:fld>
            <a:endParaRPr lang="en-US" sz="135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629841" y="273844"/>
            <a:ext cx="7886700" cy="994172"/>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47" name="Shape 47"/>
          <p:cNvSpPr txBox="1">
            <a:spLocks noGrp="1"/>
          </p:cNvSpPr>
          <p:nvPr>
            <p:ph type="body" idx="1"/>
          </p:nvPr>
        </p:nvSpPr>
        <p:spPr>
          <a:xfrm>
            <a:off x="629842" y="1260872"/>
            <a:ext cx="3868340" cy="617934"/>
          </a:xfrm>
          <a:prstGeom prst="rect">
            <a:avLst/>
          </a:prstGeom>
          <a:noFill/>
          <a:ln>
            <a:noFill/>
          </a:ln>
        </p:spPr>
        <p:txBody>
          <a:bodyPr wrap="square" lIns="91425" tIns="91425" rIns="91425" bIns="91425" anchor="b" anchorCtr="0"/>
          <a:lstStyle>
            <a:lvl1pPr marL="0" marR="0" lvl="0" indent="0" algn="l" rtl="0">
              <a:lnSpc>
                <a:spcPct val="90000"/>
              </a:lnSpc>
              <a:spcBef>
                <a:spcPts val="750"/>
              </a:spcBef>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SzPts val="1350"/>
              <a:buFont typeface="Arial"/>
              <a:buNone/>
              <a:defRPr sz="1350" b="1"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2"/>
          </p:nvPr>
        </p:nvSpPr>
        <p:spPr>
          <a:xfrm>
            <a:off x="629842" y="1878806"/>
            <a:ext cx="3868340" cy="2763441"/>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3"/>
          </p:nvPr>
        </p:nvSpPr>
        <p:spPr>
          <a:xfrm>
            <a:off x="4629150" y="1260872"/>
            <a:ext cx="3887391" cy="617934"/>
          </a:xfrm>
          <a:prstGeom prst="rect">
            <a:avLst/>
          </a:prstGeom>
          <a:noFill/>
          <a:ln>
            <a:noFill/>
          </a:ln>
        </p:spPr>
        <p:txBody>
          <a:bodyPr wrap="square" lIns="91425" tIns="91425" rIns="91425" bIns="91425" anchor="b" anchorCtr="0"/>
          <a:lstStyle>
            <a:lvl1pPr marL="0" marR="0" lvl="0" indent="0" algn="l" rtl="0">
              <a:lnSpc>
                <a:spcPct val="90000"/>
              </a:lnSpc>
              <a:spcBef>
                <a:spcPts val="750"/>
              </a:spcBef>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SzPts val="1350"/>
              <a:buFont typeface="Arial"/>
              <a:buNone/>
              <a:defRPr sz="1350" b="1"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4"/>
          </p:nvPr>
        </p:nvSpPr>
        <p:spPr>
          <a:xfrm>
            <a:off x="4629150" y="1878806"/>
            <a:ext cx="3887391" cy="2763441"/>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dt" idx="10"/>
          </p:nvPr>
        </p:nvSpPr>
        <p:spPr>
          <a:xfrm>
            <a:off x="628650" y="4767263"/>
            <a:ext cx="2057400" cy="273844"/>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Shape 52"/>
          <p:cNvSpPr txBox="1">
            <a:spLocks noGrp="1"/>
          </p:cNvSpPr>
          <p:nvPr>
            <p:ph type="ftr" idx="11"/>
          </p:nvPr>
        </p:nvSpPr>
        <p:spPr>
          <a:xfrm>
            <a:off x="3028950" y="4767263"/>
            <a:ext cx="3086100" cy="273844"/>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3" name="Shape 53"/>
          <p:cNvSpPr txBox="1">
            <a:spLocks noGrp="1"/>
          </p:cNvSpPr>
          <p:nvPr>
            <p:ph type="sldNum" idx="12"/>
          </p:nvPr>
        </p:nvSpPr>
        <p:spPr>
          <a:xfrm>
            <a:off x="6457950" y="4767263"/>
            <a:ext cx="2057400" cy="273844"/>
          </a:xfrm>
          <a:prstGeom prst="rect">
            <a:avLst/>
          </a:prstGeom>
          <a:noFill/>
          <a:ln>
            <a:noFill/>
          </a:ln>
        </p:spPr>
        <p:txBody>
          <a:bodyPr wrap="square" lIns="91425" tIns="45700" rIns="91425" bIns="45700" anchor="t" anchorCtr="0">
            <a:noAutofit/>
          </a:bodyPr>
          <a:lstStyle/>
          <a:p>
            <a:pPr marL="0" marR="0" lvl="0" indent="-85725" algn="l" rtl="0">
              <a:lnSpc>
                <a:spcPct val="100000"/>
              </a:lnSpc>
              <a:spcBef>
                <a:spcPts val="0"/>
              </a:spcBef>
              <a:spcAft>
                <a:spcPts val="0"/>
              </a:spcAft>
              <a:buClr>
                <a:srgbClr val="000000"/>
              </a:buClr>
              <a:buSzPts val="1350"/>
              <a:buFont typeface="Calibri"/>
              <a:buNone/>
            </a:pPr>
            <a:fld id="{00000000-1234-1234-1234-123412341234}" type="slidenum">
              <a:rPr lang="en-US" sz="1350" b="0" i="0" u="none" strike="noStrike" cap="none">
                <a:solidFill>
                  <a:srgbClr val="000000"/>
                </a:solidFill>
                <a:latin typeface="Calibri"/>
                <a:ea typeface="Calibri"/>
                <a:cs typeface="Calibri"/>
                <a:sym typeface="Calibri"/>
              </a:rPr>
              <a:t>‹#›</a:t>
            </a:fld>
            <a:endParaRPr lang="en-US" sz="135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628650" y="273844"/>
            <a:ext cx="7886700" cy="994172"/>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56" name="Shape 56"/>
          <p:cNvSpPr txBox="1">
            <a:spLocks noGrp="1"/>
          </p:cNvSpPr>
          <p:nvPr>
            <p:ph type="dt" idx="10"/>
          </p:nvPr>
        </p:nvSpPr>
        <p:spPr>
          <a:xfrm>
            <a:off x="628650" y="4767263"/>
            <a:ext cx="2057400" cy="273844"/>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7" name="Shape 57"/>
          <p:cNvSpPr txBox="1">
            <a:spLocks noGrp="1"/>
          </p:cNvSpPr>
          <p:nvPr>
            <p:ph type="ftr" idx="11"/>
          </p:nvPr>
        </p:nvSpPr>
        <p:spPr>
          <a:xfrm>
            <a:off x="3028950" y="4767263"/>
            <a:ext cx="3086100" cy="273844"/>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6457950" y="4767263"/>
            <a:ext cx="2057400" cy="273844"/>
          </a:xfrm>
          <a:prstGeom prst="rect">
            <a:avLst/>
          </a:prstGeom>
          <a:noFill/>
          <a:ln>
            <a:noFill/>
          </a:ln>
        </p:spPr>
        <p:txBody>
          <a:bodyPr wrap="square" lIns="91425" tIns="45700" rIns="91425" bIns="45700" anchor="t" anchorCtr="0">
            <a:noAutofit/>
          </a:bodyPr>
          <a:lstStyle/>
          <a:p>
            <a:pPr marL="0" marR="0" lvl="0" indent="-85725" algn="l" rtl="0">
              <a:lnSpc>
                <a:spcPct val="100000"/>
              </a:lnSpc>
              <a:spcBef>
                <a:spcPts val="0"/>
              </a:spcBef>
              <a:spcAft>
                <a:spcPts val="0"/>
              </a:spcAft>
              <a:buClr>
                <a:srgbClr val="000000"/>
              </a:buClr>
              <a:buSzPts val="1350"/>
              <a:buFont typeface="Calibri"/>
              <a:buNone/>
            </a:pPr>
            <a:fld id="{00000000-1234-1234-1234-123412341234}" type="slidenum">
              <a:rPr lang="en-US" sz="1350" b="0" i="0" u="none" strike="noStrike" cap="none">
                <a:solidFill>
                  <a:srgbClr val="000000"/>
                </a:solidFill>
                <a:latin typeface="Calibri"/>
                <a:ea typeface="Calibri"/>
                <a:cs typeface="Calibri"/>
                <a:sym typeface="Calibri"/>
              </a:rPr>
              <a:t>‹#›</a:t>
            </a:fld>
            <a:endParaRPr lang="en-US" sz="135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629841" y="342900"/>
            <a:ext cx="2949178" cy="120015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61" name="Shape 61"/>
          <p:cNvSpPr txBox="1">
            <a:spLocks noGrp="1"/>
          </p:cNvSpPr>
          <p:nvPr>
            <p:ph type="body" idx="1"/>
          </p:nvPr>
        </p:nvSpPr>
        <p:spPr>
          <a:xfrm>
            <a:off x="3887391" y="740569"/>
            <a:ext cx="4629150" cy="3655219"/>
          </a:xfrm>
          <a:prstGeom prst="rect">
            <a:avLst/>
          </a:prstGeom>
          <a:noFill/>
          <a:ln>
            <a:noFill/>
          </a:ln>
        </p:spPr>
        <p:txBody>
          <a:bodyPr wrap="square" lIns="91425" tIns="91425" rIns="91425" bIns="91425" anchor="t" anchorCtr="0"/>
          <a:lstStyle>
            <a:lvl1pPr marL="171450" marR="0" lvl="0" indent="-19050" algn="l" rtl="0">
              <a:lnSpc>
                <a:spcPct val="90000"/>
              </a:lnSpc>
              <a:spcBef>
                <a:spcPts val="75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514350" marR="0" lvl="1" indent="-38100" algn="l" rtl="0">
              <a:lnSpc>
                <a:spcPct val="90000"/>
              </a:lnSpc>
              <a:spcBef>
                <a:spcPts val="375"/>
              </a:spcBef>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857250" marR="0" lvl="2"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200150" marR="0" lvl="3"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1543050" marR="0" lvl="4"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1885950" marR="0" lvl="5"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2228850" marR="0" lvl="6"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2571750" marR="0" lvl="7"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2914650" marR="0" lvl="8"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629841" y="1543050"/>
            <a:ext cx="2949178" cy="2858691"/>
          </a:xfrm>
          <a:prstGeom prst="rect">
            <a:avLst/>
          </a:prstGeom>
          <a:noFill/>
          <a:ln>
            <a:noFill/>
          </a:ln>
        </p:spPr>
        <p:txBody>
          <a:bodyPr wrap="square" lIns="91425" tIns="91425" rIns="91425" bIns="91425" anchor="t" anchorCtr="0"/>
          <a:lstStyle>
            <a:lvl1pPr marL="0" marR="0" lvl="0" indent="0" algn="l" rtl="0">
              <a:lnSpc>
                <a:spcPct val="90000"/>
              </a:lnSpc>
              <a:spcBef>
                <a:spcPts val="750"/>
              </a:spcBef>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SzPts val="1050"/>
              <a:buFont typeface="Arial"/>
              <a:buNone/>
              <a:defRPr sz="105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SzPts val="750"/>
              <a:buFont typeface="Arial"/>
              <a:buNone/>
              <a:defRPr sz="75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SzPts val="750"/>
              <a:buFont typeface="Arial"/>
              <a:buNone/>
              <a:defRPr sz="75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SzPts val="750"/>
              <a:buFont typeface="Arial"/>
              <a:buNone/>
              <a:defRPr sz="75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SzPts val="750"/>
              <a:buFont typeface="Arial"/>
              <a:buNone/>
              <a:defRPr sz="75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SzPts val="750"/>
              <a:buFont typeface="Arial"/>
              <a:buNone/>
              <a:defRPr sz="75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SzPts val="75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628650" y="4767263"/>
            <a:ext cx="2057400" cy="273844"/>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4" name="Shape 64"/>
          <p:cNvSpPr txBox="1">
            <a:spLocks noGrp="1"/>
          </p:cNvSpPr>
          <p:nvPr>
            <p:ph type="ftr" idx="11"/>
          </p:nvPr>
        </p:nvSpPr>
        <p:spPr>
          <a:xfrm>
            <a:off x="3028950" y="4767263"/>
            <a:ext cx="3086100" cy="273844"/>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5" name="Shape 65"/>
          <p:cNvSpPr txBox="1">
            <a:spLocks noGrp="1"/>
          </p:cNvSpPr>
          <p:nvPr>
            <p:ph type="sldNum" idx="12"/>
          </p:nvPr>
        </p:nvSpPr>
        <p:spPr>
          <a:xfrm>
            <a:off x="6457950" y="4767263"/>
            <a:ext cx="2057400" cy="273844"/>
          </a:xfrm>
          <a:prstGeom prst="rect">
            <a:avLst/>
          </a:prstGeom>
          <a:noFill/>
          <a:ln>
            <a:noFill/>
          </a:ln>
        </p:spPr>
        <p:txBody>
          <a:bodyPr wrap="square" lIns="91425" tIns="45700" rIns="91425" bIns="45700" anchor="t" anchorCtr="0">
            <a:noAutofit/>
          </a:bodyPr>
          <a:lstStyle/>
          <a:p>
            <a:pPr marL="0" marR="0" lvl="0" indent="-85725" algn="l" rtl="0">
              <a:lnSpc>
                <a:spcPct val="100000"/>
              </a:lnSpc>
              <a:spcBef>
                <a:spcPts val="0"/>
              </a:spcBef>
              <a:spcAft>
                <a:spcPts val="0"/>
              </a:spcAft>
              <a:buClr>
                <a:srgbClr val="000000"/>
              </a:buClr>
              <a:buSzPts val="1350"/>
              <a:buFont typeface="Calibri"/>
              <a:buNone/>
            </a:pPr>
            <a:fld id="{00000000-1234-1234-1234-123412341234}" type="slidenum">
              <a:rPr lang="en-US" sz="1350" b="0" i="0" u="none" strike="noStrike" cap="none">
                <a:solidFill>
                  <a:srgbClr val="000000"/>
                </a:solidFill>
                <a:latin typeface="Calibri"/>
                <a:ea typeface="Calibri"/>
                <a:cs typeface="Calibri"/>
                <a:sym typeface="Calibri"/>
              </a:rPr>
              <a:t>‹#›</a:t>
            </a:fld>
            <a:endParaRPr lang="en-US" sz="1350" b="0" i="0" u="none" strike="noStrike" cap="none">
              <a:solidFill>
                <a:srgbClr val="000000"/>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2.xml"/><Relationship Id="rId12"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3.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Shape 6"/>
          <p:cNvPicPr preferRelativeResize="0"/>
          <p:nvPr/>
        </p:nvPicPr>
        <p:blipFill rotWithShape="1">
          <a:blip r:embed="rId14">
            <a:alphaModFix/>
          </a:blip>
          <a:srcRect t="42434" b="49957"/>
          <a:stretch/>
        </p:blipFill>
        <p:spPr>
          <a:xfrm>
            <a:off x="1" y="2485"/>
            <a:ext cx="9179495" cy="363974"/>
          </a:xfrm>
          <a:prstGeom prst="rect">
            <a:avLst/>
          </a:prstGeom>
          <a:noFill/>
          <a:ln>
            <a:noFill/>
          </a:ln>
        </p:spPr>
      </p:pic>
      <p:sp>
        <p:nvSpPr>
          <p:cNvPr id="7" name="Shape 7"/>
          <p:cNvSpPr/>
          <p:nvPr/>
        </p:nvSpPr>
        <p:spPr>
          <a:xfrm>
            <a:off x="-1" y="205978"/>
            <a:ext cx="9139429" cy="1062038"/>
          </a:xfrm>
          <a:prstGeom prst="rect">
            <a:avLst/>
          </a:prstGeom>
          <a:solidFill>
            <a:srgbClr val="D8D8D8">
              <a:alpha val="69411"/>
            </a:srgbClr>
          </a:solidFill>
          <a:ln>
            <a:noFill/>
          </a:ln>
        </p:spPr>
        <p:txBody>
          <a:bodyPr wrap="square" lIns="68550" tIns="34275" rIns="68550" bIns="34275" anchor="ctr" anchorCtr="0">
            <a:noAutofit/>
          </a:bodyPr>
          <a:lstStyle/>
          <a:p>
            <a:pPr marL="0" marR="0" lvl="0" indent="-85725"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8" name="Shape 8"/>
          <p:cNvSpPr txBox="1">
            <a:spLocks noGrp="1"/>
          </p:cNvSpPr>
          <p:nvPr>
            <p:ph type="title"/>
          </p:nvPr>
        </p:nvSpPr>
        <p:spPr>
          <a:xfrm>
            <a:off x="628650" y="273844"/>
            <a:ext cx="7886700" cy="994172"/>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9" name="Shape 9"/>
          <p:cNvSpPr txBox="1">
            <a:spLocks noGrp="1"/>
          </p:cNvSpPr>
          <p:nvPr>
            <p:ph type="body" idx="1"/>
          </p:nvPr>
        </p:nvSpPr>
        <p:spPr>
          <a:xfrm>
            <a:off x="628650" y="1369219"/>
            <a:ext cx="7886700" cy="3263504"/>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 name="Shape 10"/>
          <p:cNvSpPr txBox="1"/>
          <p:nvPr/>
        </p:nvSpPr>
        <p:spPr>
          <a:xfrm>
            <a:off x="8213248" y="4867276"/>
            <a:ext cx="812006" cy="183356"/>
          </a:xfrm>
          <a:prstGeom prst="rect">
            <a:avLst/>
          </a:prstGeom>
          <a:noFill/>
          <a:ln>
            <a:noFill/>
          </a:ln>
        </p:spPr>
        <p:txBody>
          <a:bodyPr wrap="square" lIns="68550" tIns="34275" rIns="68550" bIns="34275" anchor="t" anchorCtr="0">
            <a:noAutofit/>
          </a:bodyPr>
          <a:lstStyle/>
          <a:p>
            <a:pPr marL="0" marR="0" lvl="0" indent="-16668" algn="r" rtl="0">
              <a:lnSpc>
                <a:spcPct val="100000"/>
              </a:lnSpc>
              <a:spcBef>
                <a:spcPts val="0"/>
              </a:spcBef>
              <a:spcAft>
                <a:spcPts val="0"/>
              </a:spcAft>
              <a:buClr>
                <a:srgbClr val="7F7F7F"/>
              </a:buClr>
              <a:buSzPts val="263"/>
              <a:buFont typeface="Calibri"/>
              <a:buNone/>
            </a:pPr>
            <a:fld id="{00000000-1234-1234-1234-123412341234}" type="slidenum">
              <a:rPr lang="en-US" sz="1050" b="0" i="0" u="none" strike="noStrike" cap="none">
                <a:solidFill>
                  <a:srgbClr val="7F7F7F"/>
                </a:solidFill>
                <a:latin typeface="Calibri"/>
                <a:ea typeface="Calibri"/>
                <a:cs typeface="Calibri"/>
                <a:sym typeface="Calibri"/>
              </a:rPr>
              <a:t>‹#›</a:t>
            </a:fld>
            <a:endParaRPr lang="en-US" sz="1050" b="0" i="0" u="none" strike="noStrike" cap="none">
              <a:solidFill>
                <a:srgbClr val="7F7F7F"/>
              </a:solidFill>
              <a:latin typeface="Calibri"/>
              <a:ea typeface="Calibri"/>
              <a:cs typeface="Calibri"/>
              <a:sym typeface="Calibri"/>
            </a:endParaRPr>
          </a:p>
        </p:txBody>
      </p:sp>
      <p:sp>
        <p:nvSpPr>
          <p:cNvPr id="11" name="Shape 11"/>
          <p:cNvSpPr txBox="1"/>
          <p:nvPr/>
        </p:nvSpPr>
        <p:spPr>
          <a:xfrm>
            <a:off x="386953" y="4882158"/>
            <a:ext cx="5838825" cy="172640"/>
          </a:xfrm>
          <a:prstGeom prst="rect">
            <a:avLst/>
          </a:prstGeom>
          <a:noFill/>
          <a:ln>
            <a:noFill/>
          </a:ln>
        </p:spPr>
        <p:txBody>
          <a:bodyPr wrap="square" lIns="68550" tIns="34275" rIns="68550" bIns="34275" anchor="t" anchorCtr="0">
            <a:noAutofit/>
          </a:bodyPr>
          <a:lstStyle/>
          <a:p>
            <a:pPr marL="0" marR="0" lvl="0" indent="-14287" algn="l" rtl="0">
              <a:lnSpc>
                <a:spcPct val="100000"/>
              </a:lnSpc>
              <a:spcBef>
                <a:spcPts val="0"/>
              </a:spcBef>
              <a:spcAft>
                <a:spcPts val="0"/>
              </a:spcAft>
              <a:buClr>
                <a:srgbClr val="93CDDD"/>
              </a:buClr>
              <a:buSzPts val="225"/>
              <a:buFont typeface="Calibri"/>
              <a:buNone/>
            </a:pPr>
            <a:r>
              <a:rPr lang="en-US" sz="900" b="0" i="0" u="none" strike="noStrike" cap="none">
                <a:solidFill>
                  <a:srgbClr val="93CDDD"/>
                </a:solidFill>
                <a:latin typeface="Calibri"/>
                <a:ea typeface="Calibri"/>
                <a:cs typeface="Calibri"/>
                <a:sym typeface="Calibri"/>
              </a:rPr>
              <a:t>National Centers for Environmental Information</a:t>
            </a:r>
          </a:p>
        </p:txBody>
      </p:sp>
      <p:pic>
        <p:nvPicPr>
          <p:cNvPr id="12" name="Shape 12"/>
          <p:cNvPicPr preferRelativeResize="0"/>
          <p:nvPr/>
        </p:nvPicPr>
        <p:blipFill rotWithShape="1">
          <a:blip r:embed="rId15">
            <a:alphaModFix/>
          </a:blip>
          <a:srcRect/>
          <a:stretch/>
        </p:blipFill>
        <p:spPr>
          <a:xfrm>
            <a:off x="47625" y="4725590"/>
            <a:ext cx="390525" cy="3905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pic>
        <p:nvPicPr>
          <p:cNvPr id="86" name="Shape 86"/>
          <p:cNvPicPr preferRelativeResize="0"/>
          <p:nvPr/>
        </p:nvPicPr>
        <p:blipFill rotWithShape="1">
          <a:blip r:embed="rId12">
            <a:alphaModFix/>
          </a:blip>
          <a:srcRect/>
          <a:stretch/>
        </p:blipFill>
        <p:spPr>
          <a:xfrm>
            <a:off x="0" y="0"/>
            <a:ext cx="9144000" cy="5143500"/>
          </a:xfrm>
          <a:prstGeom prst="rect">
            <a:avLst/>
          </a:prstGeom>
          <a:noFill/>
          <a:ln>
            <a:noFill/>
          </a:ln>
        </p:spPr>
      </p:pic>
      <p:sp>
        <p:nvSpPr>
          <p:cNvPr id="87" name="Shape 87"/>
          <p:cNvSpPr txBox="1">
            <a:spLocks noGrp="1"/>
          </p:cNvSpPr>
          <p:nvPr>
            <p:ph type="title"/>
          </p:nvPr>
        </p:nvSpPr>
        <p:spPr>
          <a:xfrm>
            <a:off x="311700" y="140225"/>
            <a:ext cx="8520600" cy="5727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indent="0">
              <a:spcBef>
                <a:spcPts val="0"/>
              </a:spcBef>
              <a:buClr>
                <a:schemeClr val="dk1"/>
              </a:buClr>
              <a:buSzPts val="2800"/>
              <a:buFont typeface="Arial"/>
              <a:buNone/>
              <a:defRPr sz="2800">
                <a:solidFill>
                  <a:schemeClr val="dk1"/>
                </a:solidFill>
              </a:defRPr>
            </a:lvl2pPr>
            <a:lvl3pPr lvl="2" indent="0">
              <a:spcBef>
                <a:spcPts val="0"/>
              </a:spcBef>
              <a:buClr>
                <a:schemeClr val="dk1"/>
              </a:buClr>
              <a:buSzPts val="2800"/>
              <a:buFont typeface="Arial"/>
              <a:buNone/>
              <a:defRPr sz="2800">
                <a:solidFill>
                  <a:schemeClr val="dk1"/>
                </a:solidFill>
              </a:defRPr>
            </a:lvl3pPr>
            <a:lvl4pPr lvl="3" indent="0">
              <a:spcBef>
                <a:spcPts val="0"/>
              </a:spcBef>
              <a:buClr>
                <a:schemeClr val="dk1"/>
              </a:buClr>
              <a:buSzPts val="2800"/>
              <a:buFont typeface="Arial"/>
              <a:buNone/>
              <a:defRPr sz="2800">
                <a:solidFill>
                  <a:schemeClr val="dk1"/>
                </a:solidFill>
              </a:defRPr>
            </a:lvl4pPr>
            <a:lvl5pPr lvl="4" indent="0">
              <a:spcBef>
                <a:spcPts val="0"/>
              </a:spcBef>
              <a:buClr>
                <a:schemeClr val="dk1"/>
              </a:buClr>
              <a:buSzPts val="2800"/>
              <a:buFont typeface="Arial"/>
              <a:buNone/>
              <a:defRPr sz="2800">
                <a:solidFill>
                  <a:schemeClr val="dk1"/>
                </a:solidFill>
              </a:defRPr>
            </a:lvl5pPr>
            <a:lvl6pPr lvl="5" indent="0">
              <a:spcBef>
                <a:spcPts val="0"/>
              </a:spcBef>
              <a:buClr>
                <a:schemeClr val="dk1"/>
              </a:buClr>
              <a:buSzPts val="2800"/>
              <a:buFont typeface="Arial"/>
              <a:buNone/>
              <a:defRPr sz="2800">
                <a:solidFill>
                  <a:schemeClr val="dk1"/>
                </a:solidFill>
              </a:defRPr>
            </a:lvl6pPr>
            <a:lvl7pPr lvl="6" indent="0">
              <a:spcBef>
                <a:spcPts val="0"/>
              </a:spcBef>
              <a:buClr>
                <a:schemeClr val="dk1"/>
              </a:buClr>
              <a:buSzPts val="2800"/>
              <a:buFont typeface="Arial"/>
              <a:buNone/>
              <a:defRPr sz="2800">
                <a:solidFill>
                  <a:schemeClr val="dk1"/>
                </a:solidFill>
              </a:defRPr>
            </a:lvl7pPr>
            <a:lvl8pPr lvl="7" indent="0">
              <a:spcBef>
                <a:spcPts val="0"/>
              </a:spcBef>
              <a:buClr>
                <a:schemeClr val="dk1"/>
              </a:buClr>
              <a:buSzPts val="2800"/>
              <a:buFont typeface="Arial"/>
              <a:buNone/>
              <a:defRPr sz="2800">
                <a:solidFill>
                  <a:schemeClr val="dk1"/>
                </a:solidFill>
              </a:defRPr>
            </a:lvl8pPr>
            <a:lvl9pPr lvl="8" indent="0">
              <a:spcBef>
                <a:spcPts val="0"/>
              </a:spcBef>
              <a:buClr>
                <a:schemeClr val="dk1"/>
              </a:buClr>
              <a:buSzPts val="2800"/>
              <a:buFont typeface="Arial"/>
              <a:buNone/>
              <a:defRPr sz="2800">
                <a:solidFill>
                  <a:schemeClr val="dk1"/>
                </a:solidFill>
              </a:defRPr>
            </a:lvl9pPr>
          </a:lstStyle>
          <a:p>
            <a:endParaRPr/>
          </a:p>
        </p:txBody>
      </p:sp>
      <p:sp>
        <p:nvSpPr>
          <p:cNvPr id="88" name="Shape 88"/>
          <p:cNvSpPr txBox="1">
            <a:spLocks noGrp="1"/>
          </p:cNvSpPr>
          <p:nvPr>
            <p:ph type="body" idx="1"/>
          </p:nvPr>
        </p:nvSpPr>
        <p:spPr>
          <a:xfrm>
            <a:off x="311700" y="847675"/>
            <a:ext cx="8520600" cy="34164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89" name="Shape 89"/>
          <p:cNvSpPr txBox="1">
            <a:spLocks noGrp="1"/>
          </p:cNvSpPr>
          <p:nvPr>
            <p:ph type="sldNum" idx="12"/>
          </p:nvPr>
        </p:nvSpPr>
        <p:spPr>
          <a:xfrm>
            <a:off x="8557950" y="4749900"/>
            <a:ext cx="548700" cy="393600"/>
          </a:xfrm>
          <a:prstGeom prst="rect">
            <a:avLst/>
          </a:prstGeom>
          <a:noFill/>
          <a:ln>
            <a:noFill/>
          </a:ln>
        </p:spPr>
        <p:txBody>
          <a:bodyPr wrap="square" lIns="91425" tIns="91425" rIns="91425" bIns="91425" anchor="ctr" anchorCtr="0">
            <a:noAutofit/>
          </a:bodyPr>
          <a:lstStyle/>
          <a:p>
            <a:pPr marL="0" marR="0" lvl="0" indent="-63500" algn="r" rtl="0">
              <a:lnSpc>
                <a:spcPct val="100000"/>
              </a:lnSpc>
              <a:spcBef>
                <a:spcPts val="0"/>
              </a:spcBef>
              <a:spcAft>
                <a:spcPts val="0"/>
              </a:spcAft>
              <a:buClr>
                <a:schemeClr val="dk2"/>
              </a:buClr>
              <a:buSzPts val="1000"/>
              <a:buFont typeface="Arial"/>
              <a:buNone/>
            </a:pPr>
            <a:fld id="{00000000-1234-1234-1234-123412341234}" type="slidenum">
              <a:rPr lang="en-US" sz="1000" b="0" i="0" u="none" strike="noStrike" cap="none">
                <a:solidFill>
                  <a:schemeClr val="dk2"/>
                </a:solidFill>
                <a:latin typeface="Arial"/>
                <a:ea typeface="Arial"/>
                <a:cs typeface="Arial"/>
                <a:sym typeface="Arial"/>
              </a:rPr>
              <a:t>‹#›</a:t>
            </a:fld>
            <a:endParaRPr lang="en-US" sz="10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
        <p:cNvGrpSpPr/>
        <p:nvPr/>
      </p:nvGrpSpPr>
      <p:grpSpPr>
        <a:xfrm>
          <a:off x="0" y="0"/>
          <a:ext cx="0" cy="0"/>
          <a:chOff x="0" y="0"/>
          <a:chExt cx="0" cy="0"/>
        </a:xfrm>
      </p:grpSpPr>
      <p:pic>
        <p:nvPicPr>
          <p:cNvPr id="128" name="Shape 128"/>
          <p:cNvPicPr preferRelativeResize="0"/>
          <p:nvPr/>
        </p:nvPicPr>
        <p:blipFill rotWithShape="1">
          <a:blip r:embed="rId13">
            <a:alphaModFix/>
          </a:blip>
          <a:srcRect/>
          <a:stretch/>
        </p:blipFill>
        <p:spPr>
          <a:xfrm>
            <a:off x="0" y="0"/>
            <a:ext cx="9126931" cy="5117011"/>
          </a:xfrm>
          <a:prstGeom prst="rect">
            <a:avLst/>
          </a:prstGeom>
          <a:noFill/>
          <a:ln>
            <a:noFill/>
          </a:ln>
        </p:spPr>
      </p:pic>
      <p:sp>
        <p:nvSpPr>
          <p:cNvPr id="129" name="Shape 129"/>
          <p:cNvSpPr txBox="1">
            <a:spLocks noGrp="1"/>
          </p:cNvSpPr>
          <p:nvPr>
            <p:ph type="title"/>
          </p:nvPr>
        </p:nvSpPr>
        <p:spPr>
          <a:xfrm>
            <a:off x="311700" y="140225"/>
            <a:ext cx="8520600" cy="5727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indent="0" rtl="0">
              <a:spcBef>
                <a:spcPts val="0"/>
              </a:spcBef>
              <a:buClr>
                <a:schemeClr val="dk1"/>
              </a:buClr>
              <a:buSzPts val="2800"/>
              <a:buFont typeface="Arial"/>
              <a:buNone/>
              <a:defRPr sz="2800">
                <a:solidFill>
                  <a:schemeClr val="dk1"/>
                </a:solidFill>
              </a:defRPr>
            </a:lvl2pPr>
            <a:lvl3pPr lvl="2" indent="0" rtl="0">
              <a:spcBef>
                <a:spcPts val="0"/>
              </a:spcBef>
              <a:buClr>
                <a:schemeClr val="dk1"/>
              </a:buClr>
              <a:buSzPts val="2800"/>
              <a:buFont typeface="Arial"/>
              <a:buNone/>
              <a:defRPr sz="2800">
                <a:solidFill>
                  <a:schemeClr val="dk1"/>
                </a:solidFill>
              </a:defRPr>
            </a:lvl3pPr>
            <a:lvl4pPr lvl="3" indent="0" rtl="0">
              <a:spcBef>
                <a:spcPts val="0"/>
              </a:spcBef>
              <a:buClr>
                <a:schemeClr val="dk1"/>
              </a:buClr>
              <a:buSzPts val="2800"/>
              <a:buFont typeface="Arial"/>
              <a:buNone/>
              <a:defRPr sz="2800">
                <a:solidFill>
                  <a:schemeClr val="dk1"/>
                </a:solidFill>
              </a:defRPr>
            </a:lvl4pPr>
            <a:lvl5pPr lvl="4" indent="0" rtl="0">
              <a:spcBef>
                <a:spcPts val="0"/>
              </a:spcBef>
              <a:buClr>
                <a:schemeClr val="dk1"/>
              </a:buClr>
              <a:buSzPts val="2800"/>
              <a:buFont typeface="Arial"/>
              <a:buNone/>
              <a:defRPr sz="2800">
                <a:solidFill>
                  <a:schemeClr val="dk1"/>
                </a:solidFill>
              </a:defRPr>
            </a:lvl5pPr>
            <a:lvl6pPr lvl="5" indent="0" rtl="0">
              <a:spcBef>
                <a:spcPts val="0"/>
              </a:spcBef>
              <a:buClr>
                <a:schemeClr val="dk1"/>
              </a:buClr>
              <a:buSzPts val="2800"/>
              <a:buFont typeface="Arial"/>
              <a:buNone/>
              <a:defRPr sz="2800">
                <a:solidFill>
                  <a:schemeClr val="dk1"/>
                </a:solidFill>
              </a:defRPr>
            </a:lvl6pPr>
            <a:lvl7pPr lvl="6" indent="0" rtl="0">
              <a:spcBef>
                <a:spcPts val="0"/>
              </a:spcBef>
              <a:buClr>
                <a:schemeClr val="dk1"/>
              </a:buClr>
              <a:buSzPts val="2800"/>
              <a:buFont typeface="Arial"/>
              <a:buNone/>
              <a:defRPr sz="2800">
                <a:solidFill>
                  <a:schemeClr val="dk1"/>
                </a:solidFill>
              </a:defRPr>
            </a:lvl7pPr>
            <a:lvl8pPr lvl="7" indent="0" rtl="0">
              <a:spcBef>
                <a:spcPts val="0"/>
              </a:spcBef>
              <a:buClr>
                <a:schemeClr val="dk1"/>
              </a:buClr>
              <a:buSzPts val="2800"/>
              <a:buFont typeface="Arial"/>
              <a:buNone/>
              <a:defRPr sz="2800">
                <a:solidFill>
                  <a:schemeClr val="dk1"/>
                </a:solidFill>
              </a:defRPr>
            </a:lvl8pPr>
            <a:lvl9pPr lvl="8" indent="0" rtl="0">
              <a:spcBef>
                <a:spcPts val="0"/>
              </a:spcBef>
              <a:buClr>
                <a:schemeClr val="dk1"/>
              </a:buClr>
              <a:buSzPts val="2800"/>
              <a:buFont typeface="Arial"/>
              <a:buNone/>
              <a:defRPr sz="2800">
                <a:solidFill>
                  <a:schemeClr val="dk1"/>
                </a:solidFill>
              </a:defRPr>
            </a:lvl9pPr>
          </a:lstStyle>
          <a:p>
            <a:endParaRPr/>
          </a:p>
        </p:txBody>
      </p:sp>
      <p:sp>
        <p:nvSpPr>
          <p:cNvPr id="130" name="Shape 130"/>
          <p:cNvSpPr txBox="1">
            <a:spLocks noGrp="1"/>
          </p:cNvSpPr>
          <p:nvPr>
            <p:ph type="body" idx="1"/>
          </p:nvPr>
        </p:nvSpPr>
        <p:spPr>
          <a:xfrm>
            <a:off x="311700" y="847675"/>
            <a:ext cx="8520600" cy="34164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31" name="Shape 131"/>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marL="0" marR="0" lvl="0" indent="-63500" algn="r" rtl="0">
              <a:lnSpc>
                <a:spcPct val="100000"/>
              </a:lnSpc>
              <a:spcBef>
                <a:spcPts val="0"/>
              </a:spcBef>
              <a:spcAft>
                <a:spcPts val="0"/>
              </a:spcAft>
              <a:buClr>
                <a:schemeClr val="dk2"/>
              </a:buClr>
              <a:buSzPts val="1000"/>
              <a:buFont typeface="Arial"/>
              <a:buNone/>
            </a:pPr>
            <a:fld id="{00000000-1234-1234-1234-123412341234}" type="slidenum">
              <a:rPr lang="en-US" sz="1000" b="0" i="0" u="none" strike="noStrike" cap="none">
                <a:solidFill>
                  <a:schemeClr val="dk2"/>
                </a:solidFill>
                <a:latin typeface="Arial"/>
                <a:ea typeface="Arial"/>
                <a:cs typeface="Arial"/>
                <a:sym typeface="Arial"/>
              </a:rPr>
              <a:t>‹#›</a:t>
            </a:fld>
            <a:endParaRPr lang="en-US" sz="10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mailto:Rob.Redmon@noaa.gov"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10.xml"/><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microsoft.com/office/2007/relationships/media" Target="../media/media1.mov"/><Relationship Id="rId2" Type="http://schemas.openxmlformats.org/officeDocument/2006/relationships/video" Target="../media/media1.mov"/></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hyperlink" Target="https://satdat.ngdc.noaa.gov/sem/goes/data/reprocess/mag/" TargetMode="External"/><Relationship Id="rId4" Type="http://schemas.openxmlformats.org/officeDocument/2006/relationships/image" Target="../media/image23.png"/><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hyperlink" Target="http://www.geomag.nrcan.gc.ca/index-en.php"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4.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30.gif"/><Relationship Id="rId4" Type="http://schemas.openxmlformats.org/officeDocument/2006/relationships/hyperlink" Target="http://geo.phys.spbu.ru/~tsyganenko/modeling.html" TargetMode="External"/><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gif"/><Relationship Id="rId1" Type="http://schemas.openxmlformats.org/officeDocument/2006/relationships/slideLayout" Target="../slideLayouts/slideLayout2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76"/>
        <p:cNvGrpSpPr/>
        <p:nvPr/>
      </p:nvGrpSpPr>
      <p:grpSpPr>
        <a:xfrm>
          <a:off x="0" y="0"/>
          <a:ext cx="0" cy="0"/>
          <a:chOff x="0" y="0"/>
          <a:chExt cx="0" cy="0"/>
        </a:xfrm>
      </p:grpSpPr>
      <p:pic>
        <p:nvPicPr>
          <p:cNvPr id="177" name="Shape 177"/>
          <p:cNvPicPr preferRelativeResize="0"/>
          <p:nvPr/>
        </p:nvPicPr>
        <p:blipFill rotWithShape="1">
          <a:blip r:embed="rId3">
            <a:alphaModFix/>
          </a:blip>
          <a:srcRect t="28698" b="39471"/>
          <a:stretch/>
        </p:blipFill>
        <p:spPr>
          <a:xfrm>
            <a:off x="2" y="-7096"/>
            <a:ext cx="9143998" cy="1702696"/>
          </a:xfrm>
          <a:prstGeom prst="rect">
            <a:avLst/>
          </a:prstGeom>
          <a:noFill/>
          <a:ln>
            <a:noFill/>
          </a:ln>
        </p:spPr>
      </p:pic>
      <p:sp>
        <p:nvSpPr>
          <p:cNvPr id="178" name="Shape 178"/>
          <p:cNvSpPr/>
          <p:nvPr/>
        </p:nvSpPr>
        <p:spPr>
          <a:xfrm>
            <a:off x="3" y="1168225"/>
            <a:ext cx="9143998" cy="1436556"/>
          </a:xfrm>
          <a:prstGeom prst="rect">
            <a:avLst/>
          </a:prstGeom>
          <a:solidFill>
            <a:srgbClr val="0068B5"/>
          </a:solidFill>
          <a:ln>
            <a:noFill/>
          </a:ln>
        </p:spPr>
        <p:txBody>
          <a:bodyPr wrap="square" lIns="91425" tIns="45700" rIns="91425" bIns="45700" anchor="ctr" anchorCtr="0">
            <a:noAutofit/>
          </a:bodyPr>
          <a:lstStyle/>
          <a:p>
            <a:pPr marL="0" marR="0" lvl="0" indent="-370332" algn="ctr" rtl="0">
              <a:lnSpc>
                <a:spcPct val="100000"/>
              </a:lnSpc>
              <a:spcBef>
                <a:spcPts val="0"/>
              </a:spcBef>
              <a:spcAft>
                <a:spcPts val="0"/>
              </a:spcAft>
              <a:buClr>
                <a:schemeClr val="lt1"/>
              </a:buClr>
              <a:buSzPts val="5832"/>
              <a:buFont typeface="Calibri"/>
              <a:buNone/>
            </a:pPr>
            <a:endParaRPr sz="5832" b="0" i="0" u="none" strike="noStrike" cap="none">
              <a:solidFill>
                <a:srgbClr val="FFFFFF"/>
              </a:solidFill>
              <a:latin typeface="Calibri"/>
              <a:ea typeface="Calibri"/>
              <a:cs typeface="Calibri"/>
              <a:sym typeface="Calibri"/>
            </a:endParaRPr>
          </a:p>
        </p:txBody>
      </p:sp>
      <p:sp>
        <p:nvSpPr>
          <p:cNvPr id="179" name="Shape 179"/>
          <p:cNvSpPr/>
          <p:nvPr/>
        </p:nvSpPr>
        <p:spPr>
          <a:xfrm>
            <a:off x="30486003" y="14761028"/>
            <a:ext cx="1607690" cy="431729"/>
          </a:xfrm>
          <a:prstGeom prst="rect">
            <a:avLst/>
          </a:prstGeom>
          <a:solidFill>
            <a:srgbClr val="0068B5"/>
          </a:solidFill>
          <a:ln>
            <a:noFill/>
          </a:ln>
        </p:spPr>
        <p:txBody>
          <a:bodyPr wrap="square" lIns="91425" tIns="45700" rIns="91425" bIns="45700" anchor="ctr" anchorCtr="0">
            <a:noAutofit/>
          </a:bodyPr>
          <a:lstStyle/>
          <a:p>
            <a:pPr marL="0" marR="0" lvl="0" indent="-85725"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Arial"/>
              <a:ea typeface="Arial"/>
              <a:cs typeface="Arial"/>
              <a:sym typeface="Arial"/>
            </a:endParaRPr>
          </a:p>
        </p:txBody>
      </p:sp>
      <p:sp>
        <p:nvSpPr>
          <p:cNvPr id="180" name="Shape 180"/>
          <p:cNvSpPr txBox="1"/>
          <p:nvPr/>
        </p:nvSpPr>
        <p:spPr>
          <a:xfrm>
            <a:off x="0" y="4332490"/>
            <a:ext cx="9144000" cy="403621"/>
          </a:xfrm>
          <a:prstGeom prst="rect">
            <a:avLst/>
          </a:prstGeom>
          <a:noFill/>
          <a:ln>
            <a:noFill/>
          </a:ln>
        </p:spPr>
        <p:txBody>
          <a:bodyPr wrap="square" lIns="68550" tIns="34275" rIns="68550" bIns="34275" anchor="t" anchorCtr="0">
            <a:noAutofit/>
          </a:bodyPr>
          <a:lstStyle/>
          <a:p>
            <a:pPr marL="0" marR="0" lvl="0" indent="-19050" algn="ctr" rtl="0">
              <a:lnSpc>
                <a:spcPct val="90000"/>
              </a:lnSpc>
              <a:spcBef>
                <a:spcPts val="0"/>
              </a:spcBef>
              <a:spcAft>
                <a:spcPts val="0"/>
              </a:spcAft>
              <a:buClr>
                <a:srgbClr val="9B9DA0"/>
              </a:buClr>
              <a:buSzPts val="300"/>
              <a:buFont typeface="Arial"/>
              <a:buNone/>
            </a:pPr>
            <a:r>
              <a:rPr lang="en-US" sz="1200" b="0" i="0" u="none" strike="noStrike" cap="none">
                <a:solidFill>
                  <a:srgbClr val="9B9DA0"/>
                </a:solidFill>
                <a:latin typeface="Arial Narrow"/>
                <a:ea typeface="Arial Narrow"/>
                <a:cs typeface="Arial Narrow"/>
                <a:sym typeface="Arial Narrow"/>
              </a:rPr>
              <a:t>December 14, 2017</a:t>
            </a:r>
          </a:p>
          <a:p>
            <a:pPr marL="0" marR="0" lvl="0" indent="-19050" algn="ctr" rtl="0">
              <a:lnSpc>
                <a:spcPct val="90000"/>
              </a:lnSpc>
              <a:spcBef>
                <a:spcPts val="0"/>
              </a:spcBef>
              <a:spcAft>
                <a:spcPts val="0"/>
              </a:spcAft>
              <a:buClr>
                <a:srgbClr val="9B9DA0"/>
              </a:buClr>
              <a:buSzPts val="300"/>
              <a:buFont typeface="Arial"/>
              <a:buNone/>
            </a:pPr>
            <a:r>
              <a:rPr lang="en-US" sz="1200" b="0" i="0" u="none" strike="noStrike" cap="none">
                <a:solidFill>
                  <a:srgbClr val="9B9DA0"/>
                </a:solidFill>
                <a:latin typeface="Arial Narrow"/>
                <a:ea typeface="Arial Narrow"/>
                <a:cs typeface="Arial Narrow"/>
                <a:sym typeface="Arial Narrow"/>
              </a:rPr>
              <a:t>SM41D-07</a:t>
            </a:r>
          </a:p>
        </p:txBody>
      </p:sp>
      <p:sp>
        <p:nvSpPr>
          <p:cNvPr id="181" name="Shape 181"/>
          <p:cNvSpPr txBox="1"/>
          <p:nvPr/>
        </p:nvSpPr>
        <p:spPr>
          <a:xfrm>
            <a:off x="0" y="4897268"/>
            <a:ext cx="9144000" cy="335603"/>
          </a:xfrm>
          <a:prstGeom prst="rect">
            <a:avLst/>
          </a:prstGeom>
          <a:noFill/>
          <a:ln>
            <a:noFill/>
          </a:ln>
        </p:spPr>
        <p:txBody>
          <a:bodyPr wrap="square" lIns="68550" tIns="34275" rIns="68550" bIns="34275" anchor="t" anchorCtr="0">
            <a:noAutofit/>
          </a:bodyPr>
          <a:lstStyle/>
          <a:p>
            <a:pPr marL="0" marR="0" lvl="0" indent="-13096" algn="ctr" rtl="0">
              <a:lnSpc>
                <a:spcPct val="100000"/>
              </a:lnSpc>
              <a:spcBef>
                <a:spcPts val="0"/>
              </a:spcBef>
              <a:spcAft>
                <a:spcPts val="0"/>
              </a:spcAft>
              <a:buClr>
                <a:srgbClr val="80AECC"/>
              </a:buClr>
              <a:buSzPts val="206"/>
              <a:buFont typeface="Arial Narrow"/>
              <a:buNone/>
            </a:pPr>
            <a:r>
              <a:rPr lang="en-US" sz="825" b="0" i="0" u="none" strike="noStrike" cap="none">
                <a:solidFill>
                  <a:srgbClr val="80AECC"/>
                </a:solidFill>
                <a:latin typeface="Arial Narrow"/>
                <a:ea typeface="Arial Narrow"/>
                <a:cs typeface="Arial Narrow"/>
                <a:sym typeface="Arial Narrow"/>
              </a:rPr>
              <a:t>National Oceanic and Atmospheric Administration   |   National Centers for Environmental Information</a:t>
            </a:r>
          </a:p>
        </p:txBody>
      </p:sp>
      <p:pic>
        <p:nvPicPr>
          <p:cNvPr id="182" name="Shape 182"/>
          <p:cNvPicPr preferRelativeResize="0"/>
          <p:nvPr/>
        </p:nvPicPr>
        <p:blipFill rotWithShape="1">
          <a:blip r:embed="rId4">
            <a:alphaModFix/>
          </a:blip>
          <a:srcRect/>
          <a:stretch/>
        </p:blipFill>
        <p:spPr>
          <a:xfrm>
            <a:off x="7877176" y="3977303"/>
            <a:ext cx="1064867" cy="1066820"/>
          </a:xfrm>
          <a:prstGeom prst="rect">
            <a:avLst/>
          </a:prstGeom>
          <a:noFill/>
          <a:ln>
            <a:noFill/>
          </a:ln>
        </p:spPr>
      </p:pic>
      <p:sp>
        <p:nvSpPr>
          <p:cNvPr id="183" name="Shape 183"/>
          <p:cNvSpPr/>
          <p:nvPr/>
        </p:nvSpPr>
        <p:spPr>
          <a:xfrm>
            <a:off x="0" y="1168225"/>
            <a:ext cx="9144000" cy="1428084"/>
          </a:xfrm>
          <a:prstGeom prst="rect">
            <a:avLst/>
          </a:prstGeom>
          <a:solidFill>
            <a:schemeClr val="dk1">
              <a:alpha val="24705"/>
            </a:schemeClr>
          </a:solidFill>
          <a:ln>
            <a:noFill/>
          </a:ln>
        </p:spPr>
        <p:txBody>
          <a:bodyPr wrap="square" lIns="91425" tIns="45700" rIns="91425" bIns="45700" anchor="ctr" anchorCtr="0">
            <a:noAutofit/>
          </a:bodyPr>
          <a:lstStyle/>
          <a:p>
            <a:pPr marL="0" marR="0" lvl="0" indent="-370332" algn="ctr" rtl="0">
              <a:lnSpc>
                <a:spcPct val="100000"/>
              </a:lnSpc>
              <a:spcBef>
                <a:spcPts val="0"/>
              </a:spcBef>
              <a:spcAft>
                <a:spcPts val="0"/>
              </a:spcAft>
              <a:buClr>
                <a:srgbClr val="000000"/>
              </a:buClr>
              <a:buSzPts val="5832"/>
              <a:buFont typeface="Arial"/>
              <a:buNone/>
            </a:pPr>
            <a:endParaRPr sz="5832" b="0" i="0" u="none" strike="noStrike" cap="none">
              <a:solidFill>
                <a:srgbClr val="FFFFFF"/>
              </a:solidFill>
              <a:latin typeface="Arial"/>
              <a:ea typeface="Arial"/>
              <a:cs typeface="Arial"/>
              <a:sym typeface="Arial"/>
            </a:endParaRPr>
          </a:p>
        </p:txBody>
      </p:sp>
      <p:sp>
        <p:nvSpPr>
          <p:cNvPr id="184" name="Shape 184"/>
          <p:cNvSpPr txBox="1"/>
          <p:nvPr/>
        </p:nvSpPr>
        <p:spPr>
          <a:xfrm>
            <a:off x="332947" y="1159753"/>
            <a:ext cx="7370898" cy="1384995"/>
          </a:xfrm>
          <a:prstGeom prst="rect">
            <a:avLst/>
          </a:prstGeom>
          <a:noFill/>
          <a:ln>
            <a:noFill/>
          </a:ln>
        </p:spPr>
        <p:txBody>
          <a:bodyPr wrap="square" lIns="91425" tIns="45700" rIns="91425" bIns="45700" anchor="t" anchorCtr="0">
            <a:noAutofit/>
          </a:bodyPr>
          <a:lstStyle/>
          <a:p>
            <a:pPr marL="0" marR="0" lvl="0" indent="-177800" algn="l" rtl="0">
              <a:lnSpc>
                <a:spcPct val="100000"/>
              </a:lnSpc>
              <a:spcBef>
                <a:spcPts val="0"/>
              </a:spcBef>
              <a:spcAft>
                <a:spcPts val="0"/>
              </a:spcAft>
              <a:buClr>
                <a:srgbClr val="FFFFFF"/>
              </a:buClr>
              <a:buSzPts val="2800"/>
              <a:buFont typeface="Arial Narrow"/>
              <a:buNone/>
            </a:pPr>
            <a:r>
              <a:rPr lang="en-US" sz="2800" b="0" i="0" u="none" strike="noStrike" cap="none">
                <a:solidFill>
                  <a:srgbClr val="FFFFFF"/>
                </a:solidFill>
                <a:latin typeface="Arial Narrow"/>
                <a:ea typeface="Arial Narrow"/>
                <a:cs typeface="Arial Narrow"/>
                <a:sym typeface="Arial Narrow"/>
              </a:rPr>
              <a:t>New GOES High-Resolution Magnetic Measurements and Their Contribution to Understanding Magnetospheric Particle Dynamics</a:t>
            </a:r>
          </a:p>
        </p:txBody>
      </p:sp>
      <p:sp>
        <p:nvSpPr>
          <p:cNvPr id="185" name="Shape 185"/>
          <p:cNvSpPr txBox="1"/>
          <p:nvPr/>
        </p:nvSpPr>
        <p:spPr>
          <a:xfrm>
            <a:off x="1132514" y="2737888"/>
            <a:ext cx="6878972" cy="1050208"/>
          </a:xfrm>
          <a:prstGeom prst="rect">
            <a:avLst/>
          </a:prstGeom>
          <a:noFill/>
          <a:ln>
            <a:noFill/>
          </a:ln>
        </p:spPr>
        <p:txBody>
          <a:bodyPr wrap="square" lIns="68550" tIns="34275" rIns="68550" bIns="34275" anchor="t" anchorCtr="0">
            <a:noAutofit/>
          </a:bodyPr>
          <a:lstStyle/>
          <a:p>
            <a:pPr marL="0" marR="0" lvl="0" indent="-21431" algn="ctr" rtl="0">
              <a:lnSpc>
                <a:spcPct val="100000"/>
              </a:lnSpc>
              <a:spcBef>
                <a:spcPts val="0"/>
              </a:spcBef>
              <a:spcAft>
                <a:spcPts val="0"/>
              </a:spcAft>
              <a:buClr>
                <a:srgbClr val="000000"/>
              </a:buClr>
              <a:buSzPts val="338"/>
              <a:buFont typeface="Arial Narrow"/>
              <a:buNone/>
            </a:pPr>
            <a:r>
              <a:rPr lang="en-US" sz="1350" b="0" i="0" u="none" strike="noStrike" cap="none" dirty="0">
                <a:solidFill>
                  <a:srgbClr val="000000"/>
                </a:solidFill>
                <a:latin typeface="Arial Narrow"/>
                <a:ea typeface="Arial Narrow"/>
                <a:cs typeface="Arial Narrow"/>
                <a:sym typeface="Arial Narrow"/>
              </a:rPr>
              <a:t/>
            </a:r>
            <a:br>
              <a:rPr lang="en-US" sz="1350" b="0" i="0" u="none" strike="noStrike" cap="none" dirty="0">
                <a:solidFill>
                  <a:srgbClr val="000000"/>
                </a:solidFill>
                <a:latin typeface="Arial Narrow"/>
                <a:ea typeface="Arial Narrow"/>
                <a:cs typeface="Arial Narrow"/>
                <a:sym typeface="Arial Narrow"/>
              </a:rPr>
            </a:br>
            <a:r>
              <a:rPr lang="en-US" sz="1600" b="0" i="0" u="none" strike="noStrike" cap="none" dirty="0">
                <a:solidFill>
                  <a:srgbClr val="000000"/>
                </a:solidFill>
                <a:latin typeface="Arial Narrow"/>
                <a:ea typeface="Arial Narrow"/>
                <a:cs typeface="Arial Narrow"/>
                <a:sym typeface="Arial Narrow"/>
              </a:rPr>
              <a:t>R.J. Redmon, T.M. </a:t>
            </a:r>
            <a:r>
              <a:rPr lang="en-US" sz="1600" b="0" i="0" u="none" strike="noStrike" cap="none" dirty="0" err="1">
                <a:solidFill>
                  <a:srgbClr val="000000"/>
                </a:solidFill>
                <a:latin typeface="Arial Narrow"/>
                <a:ea typeface="Arial Narrow"/>
                <a:cs typeface="Arial Narrow"/>
                <a:sym typeface="Arial Narrow"/>
              </a:rPr>
              <a:t>Loto’aniu</a:t>
            </a:r>
            <a:r>
              <a:rPr lang="en-US" sz="1600" b="0" i="0" u="none" strike="noStrike" cap="none" dirty="0">
                <a:solidFill>
                  <a:srgbClr val="000000"/>
                </a:solidFill>
                <a:latin typeface="Arial Narrow"/>
                <a:ea typeface="Arial Narrow"/>
                <a:cs typeface="Arial Narrow"/>
                <a:sym typeface="Arial Narrow"/>
              </a:rPr>
              <a:t>, A. </a:t>
            </a:r>
            <a:r>
              <a:rPr lang="en-US" sz="1600" b="0" i="0" u="none" strike="noStrike" cap="none" dirty="0" err="1">
                <a:solidFill>
                  <a:srgbClr val="000000"/>
                </a:solidFill>
                <a:latin typeface="Arial Narrow"/>
                <a:ea typeface="Arial Narrow"/>
                <a:cs typeface="Arial Narrow"/>
                <a:sym typeface="Arial Narrow"/>
              </a:rPr>
              <a:t>Boudouridis</a:t>
            </a:r>
            <a:r>
              <a:rPr lang="en-US" sz="1600" b="0" i="0" u="none" strike="noStrike" cap="none" dirty="0">
                <a:solidFill>
                  <a:srgbClr val="000000"/>
                </a:solidFill>
                <a:latin typeface="Arial Narrow"/>
                <a:ea typeface="Arial Narrow"/>
                <a:cs typeface="Arial Narrow"/>
                <a:sym typeface="Arial Narrow"/>
              </a:rPr>
              <a:t>, P.J. Chi, H.J. Singer, B.T. Kress, </a:t>
            </a:r>
          </a:p>
          <a:p>
            <a:pPr marL="0" marR="0" lvl="0" indent="-25400" algn="ctr" rtl="0">
              <a:lnSpc>
                <a:spcPct val="100000"/>
              </a:lnSpc>
              <a:spcBef>
                <a:spcPts val="0"/>
              </a:spcBef>
              <a:spcAft>
                <a:spcPts val="0"/>
              </a:spcAft>
              <a:buClr>
                <a:srgbClr val="000000"/>
              </a:buClr>
              <a:buSzPts val="400"/>
              <a:buFont typeface="Arial Narrow"/>
              <a:buNone/>
            </a:pPr>
            <a:r>
              <a:rPr lang="en-US" sz="1600" b="0" i="0" u="none" strike="noStrike" cap="none" dirty="0">
                <a:solidFill>
                  <a:srgbClr val="000000"/>
                </a:solidFill>
                <a:latin typeface="Arial Narrow"/>
                <a:ea typeface="Arial Narrow"/>
                <a:cs typeface="Arial Narrow"/>
                <a:sym typeface="Arial Narrow"/>
              </a:rPr>
              <a:t>J.V. Rodriguez, M. Tilton</a:t>
            </a:r>
            <a:r>
              <a:rPr lang="en-US" sz="1600" dirty="0">
                <a:latin typeface="Arial Narrow"/>
                <a:ea typeface="Arial Narrow"/>
                <a:cs typeface="Arial Narrow"/>
                <a:sym typeface="Arial Narrow"/>
              </a:rPr>
              <a:t>, S. </a:t>
            </a:r>
            <a:r>
              <a:rPr lang="en-US" sz="1600" dirty="0" err="1">
                <a:latin typeface="Arial Narrow"/>
                <a:ea typeface="Arial Narrow"/>
                <a:cs typeface="Arial Narrow"/>
                <a:sym typeface="Arial Narrow"/>
              </a:rPr>
              <a:t>Califf</a:t>
            </a:r>
            <a:r>
              <a:rPr lang="en-US" sz="1600" dirty="0">
                <a:latin typeface="Arial Narrow"/>
                <a:ea typeface="Arial Narrow"/>
                <a:cs typeface="Arial Narrow"/>
                <a:sym typeface="Arial Narrow"/>
              </a:rPr>
              <a:t>, A. </a:t>
            </a:r>
            <a:r>
              <a:rPr lang="en-US" sz="1600" dirty="0" err="1">
                <a:latin typeface="Arial Narrow"/>
                <a:ea typeface="Arial Narrow"/>
                <a:cs typeface="Arial Narrow"/>
                <a:sym typeface="Arial Narrow"/>
              </a:rPr>
              <a:t>Abdelqader</a:t>
            </a:r>
            <a:r>
              <a:rPr lang="en-US" sz="1600" dirty="0">
                <a:latin typeface="Arial Narrow"/>
                <a:ea typeface="Arial Narrow"/>
                <a:cs typeface="Arial Narrow"/>
                <a:sym typeface="Arial Narrow"/>
              </a:rPr>
              <a:t>, </a:t>
            </a:r>
          </a:p>
          <a:p>
            <a:pPr marL="0" marR="0" lvl="0" indent="-28575" algn="ctr" rtl="0">
              <a:lnSpc>
                <a:spcPct val="100000"/>
              </a:lnSpc>
              <a:spcBef>
                <a:spcPts val="0"/>
              </a:spcBef>
              <a:spcAft>
                <a:spcPts val="0"/>
              </a:spcAft>
              <a:buClr>
                <a:srgbClr val="000000"/>
              </a:buClr>
              <a:buSzPts val="450"/>
              <a:buFont typeface="Arial Narrow"/>
              <a:buNone/>
            </a:pPr>
            <a:r>
              <a:rPr lang="en-US" sz="2200" b="0" i="0" u="sng" strike="noStrike" cap="none" dirty="0">
                <a:latin typeface="Arial Narrow"/>
                <a:ea typeface="Arial Narrow"/>
                <a:cs typeface="Arial Narrow"/>
                <a:sym typeface="Arial Narrow"/>
                <a:hlinkClick r:id="rId5"/>
              </a:rPr>
              <a:t>Rob.Redmon@noaa.gov</a:t>
            </a:r>
          </a:p>
          <a:p>
            <a:pPr marL="0" marR="0" lvl="0" indent="-28575" algn="ctr" rtl="0">
              <a:lnSpc>
                <a:spcPct val="77777"/>
              </a:lnSpc>
              <a:spcBef>
                <a:spcPts val="0"/>
              </a:spcBef>
              <a:spcAft>
                <a:spcPts val="0"/>
              </a:spcAft>
              <a:buClr>
                <a:srgbClr val="000000"/>
              </a:buClr>
              <a:buSzPts val="450"/>
              <a:buFont typeface="Arial Narrow"/>
              <a:buNone/>
            </a:pPr>
            <a:r>
              <a:rPr lang="en-US" sz="1600" b="0" i="0" u="none" strike="noStrike" cap="none" dirty="0">
                <a:solidFill>
                  <a:srgbClr val="000000"/>
                </a:solidFill>
                <a:latin typeface="Arial Narrow"/>
                <a:ea typeface="Arial Narrow"/>
                <a:cs typeface="Arial Narrow"/>
                <a:sym typeface="Arial Narrow"/>
              </a:rPr>
              <a:t/>
            </a:r>
            <a:br>
              <a:rPr lang="en-US" sz="1600" b="0" i="0" u="none" strike="noStrike" cap="none" dirty="0">
                <a:solidFill>
                  <a:srgbClr val="000000"/>
                </a:solidFill>
                <a:latin typeface="Arial Narrow"/>
                <a:ea typeface="Arial Narrow"/>
                <a:cs typeface="Arial Narrow"/>
                <a:sym typeface="Arial Narrow"/>
              </a:rPr>
            </a:br>
            <a:r>
              <a:rPr lang="en-US" sz="1600" b="0" i="0" u="none" strike="noStrike" cap="none" dirty="0">
                <a:solidFill>
                  <a:srgbClr val="000000"/>
                </a:solidFill>
                <a:latin typeface="Arial Narrow"/>
                <a:ea typeface="Arial Narrow"/>
                <a:cs typeface="Arial Narrow"/>
                <a:sym typeface="Arial Narrow"/>
              </a:rPr>
              <a:t>NOAA’s National Centers for Environmental Information</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7" name="Shape 427"/>
          <p:cNvSpPr txBox="1">
            <a:spLocks noGrp="1"/>
          </p:cNvSpPr>
          <p:nvPr>
            <p:ph type="body" idx="1"/>
          </p:nvPr>
        </p:nvSpPr>
        <p:spPr>
          <a:xfrm>
            <a:off x="3137072" y="1424085"/>
            <a:ext cx="2758037" cy="990300"/>
          </a:xfrm>
          <a:prstGeom prst="rect">
            <a:avLst/>
          </a:prstGeom>
          <a:noFill/>
          <a:ln>
            <a:noFill/>
          </a:ln>
        </p:spPr>
        <p:txBody>
          <a:bodyPr wrap="square" lIns="91425" tIns="0" rIns="91425" bIns="91425" anchor="t" anchorCtr="0">
            <a:noAutofit/>
          </a:bodyPr>
          <a:lstStyle/>
          <a:p>
            <a:pPr marL="0" marR="0" lvl="0" indent="-127000" algn="just" rtl="0">
              <a:lnSpc>
                <a:spcPct val="115000"/>
              </a:lnSpc>
              <a:spcBef>
                <a:spcPts val="0"/>
              </a:spcBef>
              <a:spcAft>
                <a:spcPts val="0"/>
              </a:spcAft>
              <a:buClr>
                <a:schemeClr val="dk2"/>
              </a:buClr>
              <a:buSzPts val="2000"/>
              <a:buFont typeface="Calibri"/>
              <a:buNone/>
            </a:pPr>
            <a:r>
              <a:rPr lang="en-US" sz="2000" b="1" i="0" u="none" strike="noStrike" cap="none">
                <a:solidFill>
                  <a:srgbClr val="005A9E"/>
                </a:solidFill>
                <a:latin typeface="Calibri"/>
                <a:ea typeface="Calibri"/>
                <a:cs typeface="Calibri"/>
                <a:sym typeface="Calibri"/>
              </a:rPr>
              <a:t>Low Altitude</a:t>
            </a:r>
          </a:p>
          <a:p>
            <a:pPr marL="0" marR="0" lvl="0" indent="-88900" algn="just" rtl="0">
              <a:lnSpc>
                <a:spcPct val="100000"/>
              </a:lnSpc>
              <a:spcBef>
                <a:spcPts val="0"/>
              </a:spcBef>
              <a:spcAft>
                <a:spcPts val="0"/>
              </a:spcAft>
              <a:buClr>
                <a:schemeClr val="dk2"/>
              </a:buClr>
              <a:buSzPts val="1400"/>
              <a:buFont typeface="Calibri"/>
              <a:buNone/>
            </a:pPr>
            <a:r>
              <a:rPr lang="en-US" sz="1400" b="0" i="0" u="none" strike="noStrike" cap="none">
                <a:solidFill>
                  <a:srgbClr val="000000"/>
                </a:solidFill>
                <a:latin typeface="Calibri"/>
                <a:ea typeface="Calibri"/>
                <a:cs typeface="Calibri"/>
                <a:sym typeface="Calibri"/>
              </a:rPr>
              <a:t>LEO high-latitude spacecraft such as ST-5 transverse wavefield [3].</a:t>
            </a:r>
          </a:p>
        </p:txBody>
      </p:sp>
      <p:sp>
        <p:nvSpPr>
          <p:cNvPr id="428" name="Shape 428"/>
          <p:cNvSpPr txBox="1">
            <a:spLocks noGrp="1"/>
          </p:cNvSpPr>
          <p:nvPr>
            <p:ph type="title"/>
          </p:nvPr>
        </p:nvSpPr>
        <p:spPr>
          <a:xfrm>
            <a:off x="84299" y="4255"/>
            <a:ext cx="8832300" cy="572700"/>
          </a:xfrm>
          <a:prstGeom prst="rect">
            <a:avLst/>
          </a:prstGeom>
          <a:noFill/>
          <a:ln>
            <a:noFill/>
          </a:ln>
        </p:spPr>
        <p:txBody>
          <a:bodyPr wrap="square" lIns="91425" tIns="91425" rIns="91425" bIns="91425" anchor="t" anchorCtr="0">
            <a:noAutofit/>
          </a:bodyPr>
          <a:lstStyle/>
          <a:p>
            <a:pPr marL="0" marR="0" lvl="0" indent="-203200" algn="l" rtl="0">
              <a:lnSpc>
                <a:spcPct val="100000"/>
              </a:lnSpc>
              <a:spcBef>
                <a:spcPts val="0"/>
              </a:spcBef>
              <a:spcAft>
                <a:spcPts val="0"/>
              </a:spcAft>
              <a:buClr>
                <a:schemeClr val="dk1"/>
              </a:buClr>
              <a:buSzPts val="3200"/>
              <a:buFont typeface="Arial Narrow"/>
              <a:buNone/>
            </a:pPr>
            <a:r>
              <a:rPr lang="en-US" sz="3200" b="0" i="0" u="none" strike="noStrike" cap="none">
                <a:solidFill>
                  <a:srgbClr val="005A9E"/>
                </a:solidFill>
                <a:latin typeface="Arial Narrow"/>
                <a:ea typeface="Arial Narrow"/>
                <a:cs typeface="Arial Narrow"/>
                <a:sym typeface="Arial Narrow"/>
              </a:rPr>
              <a:t>Using a new </a:t>
            </a:r>
            <a:r>
              <a:rPr lang="en-US" sz="3200" b="1" i="0" u="none" strike="noStrike" cap="none">
                <a:solidFill>
                  <a:srgbClr val="005A9E"/>
                </a:solidFill>
                <a:latin typeface="Arial Narrow"/>
                <a:ea typeface="Arial Narrow"/>
                <a:cs typeface="Arial Narrow"/>
                <a:sym typeface="Arial Narrow"/>
              </a:rPr>
              <a:t>rich</a:t>
            </a:r>
            <a:r>
              <a:rPr lang="en-US" sz="3200" b="0" i="0" u="none" strike="noStrike" cap="none">
                <a:solidFill>
                  <a:srgbClr val="005A9E"/>
                </a:solidFill>
                <a:latin typeface="Arial Narrow"/>
                <a:ea typeface="Arial Narrow"/>
                <a:cs typeface="Arial Narrow"/>
                <a:sym typeface="Arial Narrow"/>
              </a:rPr>
              <a:t> dataset: ULF Pc 4-5 Waves</a:t>
            </a:r>
          </a:p>
        </p:txBody>
      </p:sp>
      <p:sp>
        <p:nvSpPr>
          <p:cNvPr id="429" name="Shape 429"/>
          <p:cNvSpPr txBox="1">
            <a:spLocks noGrp="1"/>
          </p:cNvSpPr>
          <p:nvPr>
            <p:ph type="body" idx="1"/>
          </p:nvPr>
        </p:nvSpPr>
        <p:spPr>
          <a:xfrm>
            <a:off x="156118" y="585879"/>
            <a:ext cx="2618536" cy="739895"/>
          </a:xfrm>
          <a:prstGeom prst="rect">
            <a:avLst/>
          </a:prstGeom>
          <a:noFill/>
          <a:ln>
            <a:noFill/>
          </a:ln>
        </p:spPr>
        <p:txBody>
          <a:bodyPr wrap="square" lIns="91425" tIns="91425" rIns="91425" bIns="91425" anchor="t" anchorCtr="0">
            <a:noAutofit/>
          </a:bodyPr>
          <a:lstStyle/>
          <a:p>
            <a:pPr marL="0" marR="0" lvl="0" indent="-127000" algn="l" rtl="0">
              <a:lnSpc>
                <a:spcPct val="100000"/>
              </a:lnSpc>
              <a:spcBef>
                <a:spcPts val="0"/>
              </a:spcBef>
              <a:spcAft>
                <a:spcPts val="0"/>
              </a:spcAft>
              <a:buClr>
                <a:schemeClr val="dk2"/>
              </a:buClr>
              <a:buSzPts val="2000"/>
              <a:buFont typeface="Calibri"/>
              <a:buNone/>
            </a:pPr>
            <a:r>
              <a:rPr lang="en-US" sz="2000" b="1" i="0" u="none" strike="noStrike" cap="none">
                <a:solidFill>
                  <a:srgbClr val="005A9E"/>
                </a:solidFill>
                <a:latin typeface="Calibri"/>
                <a:ea typeface="Calibri"/>
                <a:cs typeface="Calibri"/>
                <a:sym typeface="Calibri"/>
              </a:rPr>
              <a:t>Theoretical:</a:t>
            </a:r>
            <a:r>
              <a:rPr lang="en-US" sz="2000" b="1" i="0" u="none" strike="noStrike" cap="none">
                <a:solidFill>
                  <a:schemeClr val="dk1"/>
                </a:solidFill>
                <a:latin typeface="Calibri"/>
                <a:ea typeface="Calibri"/>
                <a:cs typeface="Calibri"/>
                <a:sym typeface="Calibri"/>
              </a:rPr>
              <a:t> </a:t>
            </a:r>
          </a:p>
          <a:p>
            <a:pPr marL="0" marR="0" lvl="0" indent="-114300" algn="l" rtl="0">
              <a:lnSpc>
                <a:spcPct val="100000"/>
              </a:lnSpc>
              <a:spcBef>
                <a:spcPts val="0"/>
              </a:spcBef>
              <a:spcAft>
                <a:spcPts val="0"/>
              </a:spcAft>
              <a:buClr>
                <a:schemeClr val="dk2"/>
              </a:buClr>
              <a:buSzPts val="1800"/>
              <a:buFont typeface="Calibri"/>
              <a:buNone/>
            </a:pPr>
            <a:r>
              <a:rPr lang="en-US" sz="1800" b="0" i="0" u="none" strike="noStrike" cap="none">
                <a:solidFill>
                  <a:schemeClr val="dk1"/>
                </a:solidFill>
                <a:latin typeface="Calibri"/>
                <a:ea typeface="Calibri"/>
                <a:cs typeface="Calibri"/>
                <a:sym typeface="Calibri"/>
              </a:rPr>
              <a:t>Global Oscillations</a:t>
            </a:r>
          </a:p>
        </p:txBody>
      </p:sp>
      <p:sp>
        <p:nvSpPr>
          <p:cNvPr id="430" name="Shape 430" title="Field_Line_Resonances.mov"/>
          <p:cNvSpPr/>
          <p:nvPr/>
        </p:nvSpPr>
        <p:spPr>
          <a:xfrm>
            <a:off x="6171700" y="2043700"/>
            <a:ext cx="2914174" cy="2185650"/>
          </a:xfrm>
          <a:prstGeom prst="rect">
            <a:avLst/>
          </a:prstGeom>
          <a:noFill/>
          <a:ln>
            <a:noFill/>
          </a:ln>
        </p:spPr>
        <p:txBody>
          <a:bodyPr wrap="square" lIns="91425" tIns="91425" rIns="91425" bIns="91425" anchor="ctr" anchorCtr="0">
            <a:noAutofit/>
          </a:bodyPr>
          <a:lstStyle/>
          <a:p>
            <a:pPr marL="0" lvl="0" indent="0">
              <a:spcBef>
                <a:spcPts val="0"/>
              </a:spcBef>
              <a:buNone/>
            </a:pPr>
            <a:endParaRPr/>
          </a:p>
        </p:txBody>
      </p:sp>
      <p:sp>
        <p:nvSpPr>
          <p:cNvPr id="431" name="Shape 431"/>
          <p:cNvSpPr txBox="1"/>
          <p:nvPr/>
        </p:nvSpPr>
        <p:spPr>
          <a:xfrm>
            <a:off x="84299" y="4471154"/>
            <a:ext cx="2903499" cy="672346"/>
          </a:xfrm>
          <a:prstGeom prst="rect">
            <a:avLst/>
          </a:prstGeom>
          <a:noFill/>
          <a:ln>
            <a:noFill/>
          </a:ln>
        </p:spPr>
        <p:txBody>
          <a:bodyPr wrap="square" lIns="91425" tIns="91425" rIns="91425" bIns="91425" anchor="t" anchorCtr="0">
            <a:noAutofit/>
          </a:bodyPr>
          <a:lstStyle/>
          <a:p>
            <a:pPr marL="0" marR="0" lvl="0" indent="-69850" algn="just" rtl="0">
              <a:lnSpc>
                <a:spcPct val="10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Field line oscillation in the 2 lowest frequency toroidal (left) and poloidal (right) modes. (From Hughes et al. 1979 [2])</a:t>
            </a:r>
          </a:p>
        </p:txBody>
      </p:sp>
      <p:sp>
        <p:nvSpPr>
          <p:cNvPr id="432" name="Shape 432"/>
          <p:cNvSpPr txBox="1"/>
          <p:nvPr/>
        </p:nvSpPr>
        <p:spPr>
          <a:xfrm>
            <a:off x="3165407" y="4101498"/>
            <a:ext cx="2004780" cy="301828"/>
          </a:xfrm>
          <a:prstGeom prst="rect">
            <a:avLst/>
          </a:prstGeom>
          <a:noFill/>
          <a:ln>
            <a:noFill/>
          </a:ln>
        </p:spPr>
        <p:txBody>
          <a:bodyPr wrap="square" lIns="91425" tIns="91425" rIns="91425" bIns="91425" anchor="t" anchorCtr="0">
            <a:noAutofit/>
          </a:bodyPr>
          <a:lstStyle/>
          <a:p>
            <a:pPr marL="0" marR="0" lvl="0" indent="-69850" algn="l" rtl="0">
              <a:lnSpc>
                <a:spcPct val="10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From Le et al. 2011 [3].</a:t>
            </a:r>
          </a:p>
        </p:txBody>
      </p:sp>
      <p:sp>
        <p:nvSpPr>
          <p:cNvPr id="433" name="Shape 433"/>
          <p:cNvSpPr txBox="1">
            <a:spLocks noGrp="1"/>
          </p:cNvSpPr>
          <p:nvPr>
            <p:ph type="body" idx="1"/>
          </p:nvPr>
        </p:nvSpPr>
        <p:spPr>
          <a:xfrm>
            <a:off x="3176442" y="4306081"/>
            <a:ext cx="5909432" cy="717136"/>
          </a:xfrm>
          <a:prstGeom prst="rect">
            <a:avLst/>
          </a:prstGeom>
          <a:noFill/>
          <a:ln>
            <a:noFill/>
          </a:ln>
        </p:spPr>
        <p:txBody>
          <a:bodyPr wrap="square" lIns="91425" tIns="91425" rIns="91425" bIns="91425" anchor="t" anchorCtr="0">
            <a:noAutofit/>
          </a:bodyPr>
          <a:lstStyle/>
          <a:p>
            <a:pPr marL="0" marR="0" lvl="0" indent="-127000" algn="just" rtl="0">
              <a:lnSpc>
                <a:spcPct val="115000"/>
              </a:lnSpc>
              <a:spcBef>
                <a:spcPts val="0"/>
              </a:spcBef>
              <a:spcAft>
                <a:spcPts val="0"/>
              </a:spcAft>
              <a:buClr>
                <a:schemeClr val="dk2"/>
              </a:buClr>
              <a:buSzPts val="2000"/>
              <a:buFont typeface="Calibri"/>
              <a:buNone/>
            </a:pPr>
            <a:r>
              <a:rPr lang="en-US" sz="2000" b="1" i="0" u="none" strike="noStrike" cap="none">
                <a:solidFill>
                  <a:srgbClr val="005A9E"/>
                </a:solidFill>
                <a:latin typeface="Calibri"/>
                <a:ea typeface="Calibri"/>
                <a:cs typeface="Calibri"/>
                <a:sym typeface="Calibri"/>
              </a:rPr>
              <a:t>GEO</a:t>
            </a:r>
          </a:p>
          <a:p>
            <a:pPr marL="0" marR="0" lvl="0" indent="-88900" algn="just" rtl="0">
              <a:lnSpc>
                <a:spcPct val="85714"/>
              </a:lnSpc>
              <a:spcBef>
                <a:spcPts val="0"/>
              </a:spcBef>
              <a:spcAft>
                <a:spcPts val="0"/>
              </a:spcAft>
              <a:buClr>
                <a:schemeClr val="dk2"/>
              </a:buClr>
              <a:buSzPts val="1400"/>
              <a:buFont typeface="Calibri"/>
              <a:buNone/>
            </a:pPr>
            <a:r>
              <a:rPr lang="en-US" sz="1400" b="0" i="0" u="none" strike="noStrike" cap="none">
                <a:solidFill>
                  <a:srgbClr val="000000"/>
                </a:solidFill>
                <a:latin typeface="Calibri"/>
                <a:ea typeface="Calibri"/>
                <a:cs typeface="Calibri"/>
                <a:sym typeface="Calibri"/>
              </a:rPr>
              <a:t>Magnetospheric observations, such as from GOES-12 obs ~Pc4-5 ULF.</a:t>
            </a:r>
          </a:p>
        </p:txBody>
      </p:sp>
      <p:sp>
        <p:nvSpPr>
          <p:cNvPr id="434" name="Shape 434"/>
          <p:cNvSpPr txBox="1">
            <a:spLocks noGrp="1"/>
          </p:cNvSpPr>
          <p:nvPr>
            <p:ph type="body" idx="1"/>
          </p:nvPr>
        </p:nvSpPr>
        <p:spPr>
          <a:xfrm>
            <a:off x="3165407" y="701217"/>
            <a:ext cx="5852400" cy="797899"/>
          </a:xfrm>
          <a:prstGeom prst="rect">
            <a:avLst/>
          </a:prstGeom>
          <a:noFill/>
          <a:ln>
            <a:noFill/>
          </a:ln>
        </p:spPr>
        <p:txBody>
          <a:bodyPr wrap="square" lIns="91425" tIns="0" rIns="91425" bIns="91425" anchor="t" anchorCtr="0">
            <a:noAutofit/>
          </a:bodyPr>
          <a:lstStyle/>
          <a:p>
            <a:pPr marL="0" marR="0" lvl="0" indent="-127000" algn="l" rtl="0">
              <a:lnSpc>
                <a:spcPct val="100000"/>
              </a:lnSpc>
              <a:spcBef>
                <a:spcPts val="0"/>
              </a:spcBef>
              <a:spcAft>
                <a:spcPts val="0"/>
              </a:spcAft>
              <a:buClr>
                <a:schemeClr val="dk2"/>
              </a:buClr>
              <a:buSzPts val="2000"/>
              <a:buFont typeface="Calibri"/>
              <a:buNone/>
            </a:pPr>
            <a:r>
              <a:rPr lang="en-US" sz="2000" b="1" i="0" u="none" strike="noStrike" cap="none">
                <a:solidFill>
                  <a:srgbClr val="005A9E"/>
                </a:solidFill>
                <a:latin typeface="Calibri"/>
                <a:ea typeface="Calibri"/>
                <a:cs typeface="Calibri"/>
                <a:sym typeface="Calibri"/>
              </a:rPr>
              <a:t>Observations: Ground</a:t>
            </a:r>
          </a:p>
          <a:p>
            <a:pPr marL="0" marR="0" lvl="0" indent="-88900" algn="just" rtl="0">
              <a:lnSpc>
                <a:spcPct val="100000"/>
              </a:lnSpc>
              <a:spcBef>
                <a:spcPts val="0"/>
              </a:spcBef>
              <a:spcAft>
                <a:spcPts val="0"/>
              </a:spcAft>
              <a:buClr>
                <a:schemeClr val="dk2"/>
              </a:buClr>
              <a:buSzPts val="1400"/>
              <a:buFont typeface="Calibri"/>
              <a:buNone/>
            </a:pPr>
            <a:r>
              <a:rPr lang="en-US" sz="1400" b="0" i="0" u="none" strike="noStrike" cap="none">
                <a:solidFill>
                  <a:srgbClr val="000000"/>
                </a:solidFill>
                <a:latin typeface="Calibri"/>
                <a:ea typeface="Calibri"/>
                <a:cs typeface="Calibri"/>
                <a:sym typeface="Calibri"/>
              </a:rPr>
              <a:t>For the next example, ground stations on GEO field line, observe Pc4-5 ULF. Phase cross coherence can be used to confirm FLR nature.</a:t>
            </a:r>
          </a:p>
        </p:txBody>
      </p:sp>
      <p:sp>
        <p:nvSpPr>
          <p:cNvPr id="435" name="Shape 435"/>
          <p:cNvSpPr txBox="1"/>
          <p:nvPr/>
        </p:nvSpPr>
        <p:spPr>
          <a:xfrm>
            <a:off x="6283588" y="4325420"/>
            <a:ext cx="2690398" cy="368700"/>
          </a:xfrm>
          <a:prstGeom prst="rect">
            <a:avLst/>
          </a:prstGeom>
          <a:noFill/>
          <a:ln>
            <a:noFill/>
          </a:ln>
        </p:spPr>
        <p:txBody>
          <a:bodyPr wrap="square" lIns="91425" tIns="91425" rIns="91425" bIns="91425" anchor="ctr" anchorCtr="0">
            <a:noAutofit/>
          </a:bodyPr>
          <a:lstStyle/>
          <a:p>
            <a:pPr marL="0" marR="0" lvl="0" indent="-69850" algn="l" rtl="0">
              <a:lnSpc>
                <a:spcPct val="10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(Credit: Andy Kyle, University of Alberta)</a:t>
            </a:r>
          </a:p>
        </p:txBody>
      </p:sp>
      <p:sp>
        <p:nvSpPr>
          <p:cNvPr id="436" name="Shape 436"/>
          <p:cNvSpPr txBox="1"/>
          <p:nvPr/>
        </p:nvSpPr>
        <p:spPr>
          <a:xfrm>
            <a:off x="6439874" y="1500184"/>
            <a:ext cx="2377826" cy="368700"/>
          </a:xfrm>
          <a:prstGeom prst="rect">
            <a:avLst/>
          </a:prstGeom>
          <a:noFill/>
          <a:ln>
            <a:noFill/>
          </a:ln>
        </p:spPr>
        <p:txBody>
          <a:bodyPr wrap="square" lIns="91425" tIns="91425" rIns="91425" bIns="91425" anchor="ctr" anchorCtr="0">
            <a:noAutofit/>
          </a:bodyPr>
          <a:lstStyle/>
          <a:p>
            <a:pPr marL="0" marR="0" lvl="0" indent="-101600" algn="ctr" rtl="0">
              <a:lnSpc>
                <a:spcPct val="100000"/>
              </a:lnSpc>
              <a:spcBef>
                <a:spcPts val="0"/>
              </a:spcBef>
              <a:spcAft>
                <a:spcPts val="0"/>
              </a:spcAft>
              <a:buClr>
                <a:srgbClr val="000000"/>
              </a:buClr>
              <a:buSzPts val="1600"/>
              <a:buFont typeface="Calibri"/>
              <a:buNone/>
            </a:pPr>
            <a:r>
              <a:rPr lang="en-US" sz="1600" b="1" i="0" u="none" strike="noStrike" cap="none">
                <a:solidFill>
                  <a:srgbClr val="000000"/>
                </a:solidFill>
                <a:latin typeface="Calibri"/>
                <a:ea typeface="Calibri"/>
                <a:cs typeface="Calibri"/>
                <a:sym typeface="Calibri"/>
              </a:rPr>
              <a:t>FLR Toroidal Mode</a:t>
            </a:r>
          </a:p>
        </p:txBody>
      </p:sp>
      <p:grpSp>
        <p:nvGrpSpPr>
          <p:cNvPr id="437" name="Shape 437"/>
          <p:cNvGrpSpPr/>
          <p:nvPr/>
        </p:nvGrpSpPr>
        <p:grpSpPr>
          <a:xfrm>
            <a:off x="157925" y="1345132"/>
            <a:ext cx="3092659" cy="3171674"/>
            <a:chOff x="0" y="1127760"/>
            <a:chExt cx="3308900" cy="3393440"/>
          </a:xfrm>
        </p:grpSpPr>
        <p:pic>
          <p:nvPicPr>
            <p:cNvPr id="438" name="Shape 438"/>
            <p:cNvPicPr preferRelativeResize="0"/>
            <p:nvPr/>
          </p:nvPicPr>
          <p:blipFill rotWithShape="1">
            <a:blip r:embed="rId5">
              <a:alphaModFix/>
            </a:blip>
            <a:srcRect l="3159" r="3493"/>
            <a:stretch/>
          </p:blipFill>
          <p:spPr>
            <a:xfrm>
              <a:off x="0" y="1127760"/>
              <a:ext cx="2966720" cy="3393440"/>
            </a:xfrm>
            <a:prstGeom prst="rect">
              <a:avLst/>
            </a:prstGeom>
            <a:noFill/>
            <a:ln>
              <a:noFill/>
            </a:ln>
          </p:spPr>
        </p:pic>
        <p:sp>
          <p:nvSpPr>
            <p:cNvPr id="439" name="Shape 439"/>
            <p:cNvSpPr txBox="1"/>
            <p:nvPr/>
          </p:nvSpPr>
          <p:spPr>
            <a:xfrm>
              <a:off x="1592338" y="3342691"/>
              <a:ext cx="573720" cy="307777"/>
            </a:xfrm>
            <a:prstGeom prst="rect">
              <a:avLst/>
            </a:prstGeom>
            <a:noFill/>
            <a:ln>
              <a:noFill/>
            </a:ln>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PBQ</a:t>
              </a:r>
            </a:p>
          </p:txBody>
        </p:sp>
        <p:sp>
          <p:nvSpPr>
            <p:cNvPr id="440" name="Shape 440"/>
            <p:cNvSpPr txBox="1"/>
            <p:nvPr/>
          </p:nvSpPr>
          <p:spPr>
            <a:xfrm>
              <a:off x="1835590" y="3190291"/>
              <a:ext cx="513933" cy="307777"/>
            </a:xfrm>
            <a:prstGeom prst="rect">
              <a:avLst/>
            </a:prstGeom>
            <a:noFill/>
            <a:ln>
              <a:noFill/>
            </a:ln>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ST5</a:t>
              </a:r>
            </a:p>
          </p:txBody>
        </p:sp>
        <p:sp>
          <p:nvSpPr>
            <p:cNvPr id="441" name="Shape 441"/>
            <p:cNvSpPr txBox="1"/>
            <p:nvPr/>
          </p:nvSpPr>
          <p:spPr>
            <a:xfrm>
              <a:off x="2631810" y="3647491"/>
              <a:ext cx="677090" cy="307777"/>
            </a:xfrm>
            <a:prstGeom prst="rect">
              <a:avLst/>
            </a:prstGeom>
            <a:noFill/>
            <a:ln>
              <a:noFill/>
            </a:ln>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G12</a:t>
              </a:r>
            </a:p>
          </p:txBody>
        </p:sp>
      </p:grpSp>
      <p:grpSp>
        <p:nvGrpSpPr>
          <p:cNvPr id="442" name="Shape 442"/>
          <p:cNvGrpSpPr/>
          <p:nvPr/>
        </p:nvGrpSpPr>
        <p:grpSpPr>
          <a:xfrm>
            <a:off x="3223534" y="2206795"/>
            <a:ext cx="2722880" cy="2035681"/>
            <a:chOff x="3159760" y="2259616"/>
            <a:chExt cx="2722880" cy="2035681"/>
          </a:xfrm>
        </p:grpSpPr>
        <p:pic>
          <p:nvPicPr>
            <p:cNvPr id="443" name="Shape 443"/>
            <p:cNvPicPr preferRelativeResize="0"/>
            <p:nvPr/>
          </p:nvPicPr>
          <p:blipFill rotWithShape="1">
            <a:blip r:embed="rId6">
              <a:alphaModFix/>
            </a:blip>
            <a:srcRect l="-1" r="44140" b="10809"/>
            <a:stretch/>
          </p:blipFill>
          <p:spPr>
            <a:xfrm>
              <a:off x="3159760" y="2259616"/>
              <a:ext cx="2722880" cy="1969734"/>
            </a:xfrm>
            <a:prstGeom prst="rect">
              <a:avLst/>
            </a:prstGeom>
            <a:noFill/>
            <a:ln>
              <a:noFill/>
            </a:ln>
          </p:spPr>
        </p:pic>
        <p:sp>
          <p:nvSpPr>
            <p:cNvPr id="444" name="Shape 444"/>
            <p:cNvSpPr txBox="1"/>
            <p:nvPr/>
          </p:nvSpPr>
          <p:spPr>
            <a:xfrm>
              <a:off x="4866255" y="3987520"/>
              <a:ext cx="677090" cy="307777"/>
            </a:xfrm>
            <a:prstGeom prst="rect">
              <a:avLst/>
            </a:prstGeom>
            <a:noFill/>
            <a:ln>
              <a:noFill/>
            </a:ln>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G12</a:t>
              </a:r>
            </a:p>
          </p:txBody>
        </p:sp>
        <p:sp>
          <p:nvSpPr>
            <p:cNvPr id="445" name="Shape 445"/>
            <p:cNvSpPr txBox="1"/>
            <p:nvPr/>
          </p:nvSpPr>
          <p:spPr>
            <a:xfrm>
              <a:off x="4229805" y="2788640"/>
              <a:ext cx="677090" cy="307777"/>
            </a:xfrm>
            <a:prstGeom prst="rect">
              <a:avLst/>
            </a:prstGeom>
            <a:noFill/>
            <a:ln>
              <a:noFill/>
            </a:ln>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8000"/>
                </a:buClr>
                <a:buSzPts val="1400"/>
                <a:buFont typeface="Arial"/>
                <a:buNone/>
              </a:pPr>
              <a:r>
                <a:rPr lang="en-US" sz="1400" b="1" i="0" u="none" strike="noStrike" cap="none">
                  <a:solidFill>
                    <a:srgbClr val="008000"/>
                  </a:solidFill>
                  <a:latin typeface="Arial"/>
                  <a:ea typeface="Arial"/>
                  <a:cs typeface="Arial"/>
                  <a:sym typeface="Arial"/>
                </a:rPr>
                <a:t>ST5</a:t>
              </a:r>
            </a:p>
          </p:txBody>
        </p:sp>
      </p:grpSp>
      <p:pic>
        <p:nvPicPr>
          <p:cNvPr id="3" name="Field_Line_Resonance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96000" y="1962150"/>
            <a:ext cx="2896799" cy="217259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257252" y="1680"/>
            <a:ext cx="8520600" cy="572700"/>
          </a:xfrm>
          <a:prstGeom prst="rect">
            <a:avLst/>
          </a:prstGeom>
          <a:no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chemeClr val="dk1"/>
              </a:buClr>
              <a:buSzPts val="3600"/>
              <a:buFont typeface="Arial Narrow"/>
              <a:buNone/>
            </a:pPr>
            <a:r>
              <a:rPr lang="en-US" sz="3600" b="0" i="0" u="none" strike="noStrike" cap="none">
                <a:solidFill>
                  <a:srgbClr val="005A9E"/>
                </a:solidFill>
                <a:latin typeface="Arial Narrow"/>
                <a:ea typeface="Arial Narrow"/>
                <a:cs typeface="Arial Narrow"/>
                <a:sym typeface="Arial Narrow"/>
              </a:rPr>
              <a:t>ULF FLR: Case 1:</a:t>
            </a:r>
            <a:r>
              <a:rPr lang="en-US" sz="2800" b="0" i="0" u="none" strike="noStrike" cap="none">
                <a:solidFill>
                  <a:srgbClr val="005A9E"/>
                </a:solidFill>
                <a:latin typeface="Arial Narrow"/>
                <a:ea typeface="Arial Narrow"/>
                <a:cs typeface="Arial Narrow"/>
                <a:sym typeface="Arial Narrow"/>
              </a:rPr>
              <a:t> </a:t>
            </a:r>
            <a:r>
              <a:rPr lang="en-US" sz="2800" b="0" i="1" u="none" strike="noStrike" cap="none">
                <a:solidFill>
                  <a:srgbClr val="005A9E"/>
                </a:solidFill>
                <a:latin typeface="Arial Narrow"/>
                <a:ea typeface="Arial Narrow"/>
                <a:cs typeface="Arial Narrow"/>
                <a:sym typeface="Arial Narrow"/>
              </a:rPr>
              <a:t>Conjunction Study May 7, 2006</a:t>
            </a:r>
          </a:p>
        </p:txBody>
      </p:sp>
      <p:sp>
        <p:nvSpPr>
          <p:cNvPr id="451" name="Shape 451"/>
          <p:cNvSpPr txBox="1">
            <a:spLocks noGrp="1"/>
          </p:cNvSpPr>
          <p:nvPr>
            <p:ph type="body" idx="1"/>
          </p:nvPr>
        </p:nvSpPr>
        <p:spPr>
          <a:xfrm>
            <a:off x="401782" y="619075"/>
            <a:ext cx="4289943" cy="4448100"/>
          </a:xfrm>
          <a:prstGeom prst="rect">
            <a:avLst/>
          </a:prstGeom>
          <a:noFill/>
          <a:ln>
            <a:noFill/>
          </a:ln>
        </p:spPr>
        <p:txBody>
          <a:bodyPr wrap="square" lIns="91425" tIns="91425" rIns="91425" bIns="91425" anchor="t" anchorCtr="0">
            <a:noAutofit/>
          </a:bodyPr>
          <a:lstStyle/>
          <a:p>
            <a:pPr marL="0" marR="0" lvl="0" indent="-88900" algn="l" rtl="0">
              <a:lnSpc>
                <a:spcPct val="115000"/>
              </a:lnSpc>
              <a:spcBef>
                <a:spcPts val="0"/>
              </a:spcBef>
              <a:spcAft>
                <a:spcPts val="0"/>
              </a:spcAft>
              <a:buClr>
                <a:schemeClr val="dk2"/>
              </a:buClr>
              <a:buSzPts val="1400"/>
              <a:buFont typeface="Calibri"/>
              <a:buNone/>
            </a:pPr>
            <a:r>
              <a:rPr lang="en-US" sz="1400" b="0" i="0" u="none" strike="noStrike" cap="none">
                <a:solidFill>
                  <a:schemeClr val="dk1"/>
                </a:solidFill>
                <a:latin typeface="Calibri"/>
                <a:ea typeface="Calibri"/>
                <a:cs typeface="Calibri"/>
                <a:sym typeface="Calibri"/>
              </a:rPr>
              <a:t>A high-m number, Poloidal mode event near noon on May 7, 2006 presents an example, confirming theoretical predictions of wave propagation from the magnetosphere to the ground [3,4,5].</a:t>
            </a:r>
          </a:p>
          <a:p>
            <a:pPr marL="0" marR="0" lvl="0" indent="-101600" algn="l" rtl="0">
              <a:lnSpc>
                <a:spcPct val="115000"/>
              </a:lnSpc>
              <a:spcBef>
                <a:spcPts val="0"/>
              </a:spcBef>
              <a:spcAft>
                <a:spcPts val="0"/>
              </a:spcAft>
              <a:buClr>
                <a:schemeClr val="dk2"/>
              </a:buClr>
              <a:buSzPts val="1600"/>
              <a:buFont typeface="Calibri"/>
              <a:buNone/>
            </a:pPr>
            <a:r>
              <a:rPr lang="en-US" sz="1600" b="1" i="0" u="none" strike="noStrike" cap="none">
                <a:solidFill>
                  <a:srgbClr val="005A9E"/>
                </a:solidFill>
                <a:latin typeface="Calibri"/>
                <a:ea typeface="Calibri"/>
                <a:cs typeface="Calibri"/>
                <a:sym typeface="Calibri"/>
              </a:rPr>
              <a:t>Ground</a:t>
            </a:r>
            <a:r>
              <a:rPr lang="en-US" sz="1400" b="0" i="0" u="none" strike="noStrike" cap="none">
                <a:solidFill>
                  <a:schemeClr val="dk1"/>
                </a:solidFill>
                <a:latin typeface="Calibri"/>
                <a:ea typeface="Calibri"/>
                <a:cs typeface="Calibri"/>
                <a:sym typeface="Calibri"/>
              </a:rPr>
              <a:t>:</a:t>
            </a:r>
            <a:r>
              <a:rPr lang="en-US" sz="1400" b="0" i="0" u="none" strike="noStrike" cap="none">
                <a:solidFill>
                  <a:srgbClr val="005A9E"/>
                </a:solidFill>
                <a:latin typeface="Calibri"/>
                <a:ea typeface="Calibri"/>
                <a:cs typeface="Calibri"/>
                <a:sym typeface="Calibri"/>
              </a:rPr>
              <a:t> </a:t>
            </a:r>
            <a:r>
              <a:rPr lang="en-US" sz="1400" b="0" i="0" u="none" strike="noStrike" cap="none">
                <a:solidFill>
                  <a:schemeClr val="dk1"/>
                </a:solidFill>
                <a:latin typeface="Calibri"/>
                <a:ea typeface="Calibri"/>
                <a:cs typeface="Calibri"/>
                <a:sym typeface="Calibri"/>
              </a:rPr>
              <a:t>Station Post de-la-Baleine (PBQ)</a:t>
            </a:r>
          </a:p>
          <a:p>
            <a:pPr marL="457200" marR="0" lvl="0" indent="-228600" algn="l" rtl="0">
              <a:lnSpc>
                <a:spcPct val="115000"/>
              </a:lnSpc>
              <a:spcBef>
                <a:spcPts val="0"/>
              </a:spcBef>
              <a:spcAft>
                <a:spcPts val="0"/>
              </a:spcAft>
              <a:buClr>
                <a:schemeClr val="dk2"/>
              </a:buClr>
              <a:buSzPts val="1400"/>
              <a:buFont typeface="Calibri"/>
              <a:buChar char="-"/>
            </a:pPr>
            <a:r>
              <a:rPr lang="en-US" sz="1400" b="0" i="0" u="none" strike="noStrike" cap="none">
                <a:solidFill>
                  <a:schemeClr val="dk1"/>
                </a:solidFill>
                <a:latin typeface="Calibri"/>
                <a:ea typeface="Calibri"/>
                <a:cs typeface="Calibri"/>
                <a:sym typeface="Calibri"/>
              </a:rPr>
              <a:t>PBQ (65MLat, 352MLon) Pc4-5, ~4.4 mHz, +/-3.1 nT mainly in HDZ(z). FLR nature was confirmed in [3] using cross-phase technique. </a:t>
            </a:r>
          </a:p>
          <a:p>
            <a:pPr marL="0" marR="0" lvl="0" indent="-101600" algn="l" rtl="0">
              <a:lnSpc>
                <a:spcPct val="115000"/>
              </a:lnSpc>
              <a:spcBef>
                <a:spcPts val="0"/>
              </a:spcBef>
              <a:spcAft>
                <a:spcPts val="0"/>
              </a:spcAft>
              <a:buClr>
                <a:schemeClr val="dk2"/>
              </a:buClr>
              <a:buSzPts val="1600"/>
              <a:buFont typeface="Calibri"/>
              <a:buNone/>
            </a:pPr>
            <a:r>
              <a:rPr lang="en-US" sz="1600" b="1" i="0" u="none" strike="noStrike" cap="none">
                <a:solidFill>
                  <a:srgbClr val="005A9E"/>
                </a:solidFill>
                <a:latin typeface="Calibri"/>
                <a:ea typeface="Calibri"/>
                <a:cs typeface="Calibri"/>
                <a:sym typeface="Calibri"/>
              </a:rPr>
              <a:t>Low Altitude</a:t>
            </a:r>
            <a:r>
              <a:rPr lang="en-US" sz="1400" b="0" i="0" u="none" strike="noStrike" cap="none">
                <a:solidFill>
                  <a:schemeClr val="dk1"/>
                </a:solidFill>
                <a:latin typeface="Calibri"/>
                <a:ea typeface="Calibri"/>
                <a:cs typeface="Calibri"/>
                <a:sym typeface="Calibri"/>
              </a:rPr>
              <a:t>: Satellite ST-5</a:t>
            </a:r>
          </a:p>
          <a:p>
            <a:pPr marL="457200" marR="0" lvl="0" indent="-228600" algn="l" rtl="0">
              <a:lnSpc>
                <a:spcPct val="115000"/>
              </a:lnSpc>
              <a:spcBef>
                <a:spcPts val="0"/>
              </a:spcBef>
              <a:spcAft>
                <a:spcPts val="0"/>
              </a:spcAft>
              <a:buClr>
                <a:schemeClr val="dk2"/>
              </a:buClr>
              <a:buSzPts val="1400"/>
              <a:buFont typeface="Calibri"/>
              <a:buChar char="-"/>
            </a:pPr>
            <a:r>
              <a:rPr lang="en-US" sz="1400" b="0" i="0" u="none" strike="noStrike" cap="none">
                <a:solidFill>
                  <a:schemeClr val="dk1"/>
                </a:solidFill>
                <a:latin typeface="Calibri"/>
                <a:ea typeface="Calibri"/>
                <a:cs typeface="Calibri"/>
                <a:sym typeface="Calibri"/>
              </a:rPr>
              <a:t>ST5 ~70mHz, +/-20 nT waves in transverse (maximum variance) component (dBk).</a:t>
            </a:r>
          </a:p>
          <a:p>
            <a:pPr marL="457200" marR="0" lvl="0" indent="-228600" algn="l" rtl="0">
              <a:lnSpc>
                <a:spcPct val="115000"/>
              </a:lnSpc>
              <a:spcBef>
                <a:spcPts val="0"/>
              </a:spcBef>
              <a:spcAft>
                <a:spcPts val="0"/>
              </a:spcAft>
              <a:buClr>
                <a:schemeClr val="dk2"/>
              </a:buClr>
              <a:buSzPts val="1400"/>
              <a:buFont typeface="Calibri"/>
              <a:buChar char="-"/>
            </a:pPr>
            <a:r>
              <a:rPr lang="en-US" sz="1400" b="0" i="0" u="none" strike="noStrike" cap="none">
                <a:solidFill>
                  <a:schemeClr val="dk1"/>
                </a:solidFill>
                <a:latin typeface="Calibri"/>
                <a:ea typeface="Calibri"/>
                <a:cs typeface="Calibri"/>
                <a:sym typeface="Calibri"/>
              </a:rPr>
              <a:t>Waves were observed in Pc1-2 band, but are Doppler shifted Pc4-5 waves, i.e., they are 5.3+/-1.9 mHz in the Earth frame [3,4].</a:t>
            </a:r>
          </a:p>
          <a:p>
            <a:pPr marL="0" marR="0" lvl="0" indent="-101600" algn="l" rtl="0">
              <a:lnSpc>
                <a:spcPct val="115000"/>
              </a:lnSpc>
              <a:spcBef>
                <a:spcPts val="0"/>
              </a:spcBef>
              <a:spcAft>
                <a:spcPts val="0"/>
              </a:spcAft>
              <a:buClr>
                <a:schemeClr val="dk2"/>
              </a:buClr>
              <a:buSzPts val="1600"/>
              <a:buFont typeface="Calibri"/>
              <a:buNone/>
            </a:pPr>
            <a:r>
              <a:rPr lang="en-US" sz="1600" b="1" i="0" u="none" strike="noStrike" cap="none">
                <a:solidFill>
                  <a:srgbClr val="005A9E"/>
                </a:solidFill>
                <a:latin typeface="Calibri"/>
                <a:ea typeface="Calibri"/>
                <a:cs typeface="Calibri"/>
                <a:sym typeface="Calibri"/>
              </a:rPr>
              <a:t>GEO</a:t>
            </a:r>
            <a:r>
              <a:rPr lang="en-US" sz="1400" b="0" i="0" u="none" strike="noStrike" cap="none">
                <a:solidFill>
                  <a:schemeClr val="dk1"/>
                </a:solidFill>
                <a:latin typeface="Calibri"/>
                <a:ea typeface="Calibri"/>
                <a:cs typeface="Calibri"/>
                <a:sym typeface="Calibri"/>
              </a:rPr>
              <a:t>:</a:t>
            </a:r>
            <a:r>
              <a:rPr lang="en-US" sz="1400" b="0" i="0" u="none" strike="noStrike" cap="none">
                <a:solidFill>
                  <a:schemeClr val="dk2"/>
                </a:solidFill>
                <a:latin typeface="Calibri"/>
                <a:ea typeface="Calibri"/>
                <a:cs typeface="Calibri"/>
                <a:sym typeface="Calibri"/>
              </a:rPr>
              <a:t> </a:t>
            </a:r>
            <a:r>
              <a:rPr lang="en-US" sz="1400" b="0" i="0" u="none" strike="noStrike" cap="none">
                <a:solidFill>
                  <a:schemeClr val="dk1"/>
                </a:solidFill>
                <a:latin typeface="Calibri"/>
                <a:ea typeface="Calibri"/>
                <a:cs typeface="Calibri"/>
                <a:sym typeface="Calibri"/>
              </a:rPr>
              <a:t>GOES-12 (East)</a:t>
            </a:r>
          </a:p>
          <a:p>
            <a:pPr marL="457200" marR="0" lvl="0" indent="-228600" algn="l" rtl="0">
              <a:lnSpc>
                <a:spcPct val="115000"/>
              </a:lnSpc>
              <a:spcBef>
                <a:spcPts val="0"/>
              </a:spcBef>
              <a:spcAft>
                <a:spcPts val="0"/>
              </a:spcAft>
              <a:buClr>
                <a:schemeClr val="dk2"/>
              </a:buClr>
              <a:buSzPts val="1400"/>
              <a:buFont typeface="Calibri"/>
              <a:buChar char="-"/>
            </a:pPr>
            <a:r>
              <a:rPr lang="en-US" sz="1400" b="0" i="0" u="none" strike="noStrike" cap="none">
                <a:solidFill>
                  <a:schemeClr val="dk1"/>
                </a:solidFill>
                <a:latin typeface="Calibri"/>
                <a:ea typeface="Calibri"/>
                <a:cs typeface="Calibri"/>
                <a:sym typeface="Calibri"/>
              </a:rPr>
              <a:t>G12 (357 MLon) Pc4-5, ~5.3 mHz, +/-3 nT waves mostly in VDH(v,h) components (in phase).</a:t>
            </a:r>
          </a:p>
        </p:txBody>
      </p:sp>
      <p:sp>
        <p:nvSpPr>
          <p:cNvPr id="452" name="Shape 452"/>
          <p:cNvSpPr txBox="1">
            <a:spLocks noGrp="1"/>
          </p:cNvSpPr>
          <p:nvPr>
            <p:ph type="sldNum" idx="12"/>
          </p:nvPr>
        </p:nvSpPr>
        <p:spPr>
          <a:xfrm>
            <a:off x="8472457" y="4434616"/>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lang="en-US" sz="1400" b="0" i="0" u="none" strike="noStrike" cap="none">
              <a:solidFill>
                <a:srgbClr val="000000"/>
              </a:solidFill>
              <a:latin typeface="Arial"/>
              <a:ea typeface="Arial"/>
              <a:cs typeface="Arial"/>
              <a:sym typeface="Arial"/>
            </a:endParaRPr>
          </a:p>
        </p:txBody>
      </p:sp>
      <p:pic>
        <p:nvPicPr>
          <p:cNvPr id="453" name="Shape 453"/>
          <p:cNvPicPr preferRelativeResize="0"/>
          <p:nvPr/>
        </p:nvPicPr>
        <p:blipFill rotWithShape="1">
          <a:blip r:embed="rId3">
            <a:alphaModFix/>
          </a:blip>
          <a:srcRect r="4278"/>
          <a:stretch/>
        </p:blipFill>
        <p:spPr>
          <a:xfrm>
            <a:off x="4854475" y="670200"/>
            <a:ext cx="3977825" cy="1656174"/>
          </a:xfrm>
          <a:prstGeom prst="rect">
            <a:avLst/>
          </a:prstGeom>
          <a:noFill/>
          <a:ln>
            <a:noFill/>
          </a:ln>
        </p:spPr>
      </p:pic>
      <p:pic>
        <p:nvPicPr>
          <p:cNvPr id="454" name="Shape 454"/>
          <p:cNvPicPr preferRelativeResize="0"/>
          <p:nvPr/>
        </p:nvPicPr>
        <p:blipFill rotWithShape="1">
          <a:blip r:embed="rId4">
            <a:alphaModFix/>
          </a:blip>
          <a:srcRect l="3650"/>
          <a:stretch/>
        </p:blipFill>
        <p:spPr>
          <a:xfrm>
            <a:off x="5143499" y="2360173"/>
            <a:ext cx="3877649" cy="1355024"/>
          </a:xfrm>
          <a:prstGeom prst="rect">
            <a:avLst/>
          </a:prstGeom>
          <a:noFill/>
          <a:ln>
            <a:noFill/>
          </a:ln>
        </p:spPr>
      </p:pic>
      <p:pic>
        <p:nvPicPr>
          <p:cNvPr id="455" name="Shape 455"/>
          <p:cNvPicPr preferRelativeResize="0"/>
          <p:nvPr/>
        </p:nvPicPr>
        <p:blipFill rotWithShape="1">
          <a:blip r:embed="rId5">
            <a:alphaModFix/>
          </a:blip>
          <a:srcRect/>
          <a:stretch/>
        </p:blipFill>
        <p:spPr>
          <a:xfrm>
            <a:off x="4915075" y="3715200"/>
            <a:ext cx="4095073" cy="1199875"/>
          </a:xfrm>
          <a:prstGeom prst="rect">
            <a:avLst/>
          </a:prstGeom>
          <a:noFill/>
          <a:ln>
            <a:noFill/>
          </a:ln>
        </p:spPr>
      </p:pic>
      <p:sp>
        <p:nvSpPr>
          <p:cNvPr id="456" name="Shape 456"/>
          <p:cNvSpPr txBox="1"/>
          <p:nvPr/>
        </p:nvSpPr>
        <p:spPr>
          <a:xfrm rot="-5400000">
            <a:off x="7931550" y="1356650"/>
            <a:ext cx="1935900" cy="191100"/>
          </a:xfrm>
          <a:prstGeom prst="rect">
            <a:avLst/>
          </a:prstGeom>
          <a:noFill/>
          <a:ln>
            <a:noFill/>
          </a:ln>
        </p:spPr>
        <p:txBody>
          <a:bodyPr wrap="square" lIns="91425" tIns="91425" rIns="91425" bIns="91425" anchor="ctr" anchorCtr="0">
            <a:noAutofit/>
          </a:bodyPr>
          <a:lstStyle/>
          <a:p>
            <a:pPr marL="0" marR="0" lvl="0" indent="-6350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Courtesy GCS, NRCan (3).</a:t>
            </a:r>
          </a:p>
        </p:txBody>
      </p:sp>
      <p:sp>
        <p:nvSpPr>
          <p:cNvPr id="457" name="Shape 457"/>
          <p:cNvSpPr txBox="1"/>
          <p:nvPr/>
        </p:nvSpPr>
        <p:spPr>
          <a:xfrm>
            <a:off x="5218350" y="619075"/>
            <a:ext cx="613800" cy="458400"/>
          </a:xfrm>
          <a:prstGeom prst="rect">
            <a:avLst/>
          </a:prstGeom>
          <a:noFill/>
          <a:ln>
            <a:noFill/>
          </a:ln>
        </p:spPr>
        <p:txBody>
          <a:bodyPr wrap="square" lIns="91425" tIns="91425" rIns="91425" bIns="91425" anchor="ctr" anchorCtr="0">
            <a:noAutofit/>
          </a:bodyPr>
          <a:lstStyle/>
          <a:p>
            <a:pPr marL="0" marR="0" lvl="0" indent="-8890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PBQ</a:t>
            </a:r>
          </a:p>
        </p:txBody>
      </p:sp>
      <p:sp>
        <p:nvSpPr>
          <p:cNvPr id="458" name="Shape 458"/>
          <p:cNvSpPr txBox="1"/>
          <p:nvPr/>
        </p:nvSpPr>
        <p:spPr>
          <a:xfrm>
            <a:off x="5523150" y="2295475"/>
            <a:ext cx="613800" cy="458400"/>
          </a:xfrm>
          <a:prstGeom prst="rect">
            <a:avLst/>
          </a:prstGeom>
          <a:noFill/>
          <a:ln>
            <a:noFill/>
          </a:ln>
        </p:spPr>
        <p:txBody>
          <a:bodyPr wrap="square" lIns="91425" tIns="91425" rIns="91425" bIns="91425" anchor="ctr" anchorCtr="0">
            <a:noAutofit/>
          </a:bodyPr>
          <a:lstStyle/>
          <a:p>
            <a:pPr marL="0" marR="0" lvl="0" indent="-8890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ST-5</a:t>
            </a:r>
          </a:p>
        </p:txBody>
      </p:sp>
      <p:sp>
        <p:nvSpPr>
          <p:cNvPr id="459" name="Shape 459"/>
          <p:cNvSpPr txBox="1"/>
          <p:nvPr/>
        </p:nvSpPr>
        <p:spPr>
          <a:xfrm>
            <a:off x="5294550" y="3819475"/>
            <a:ext cx="1047900" cy="458400"/>
          </a:xfrm>
          <a:prstGeom prst="rect">
            <a:avLst/>
          </a:prstGeom>
          <a:noFill/>
          <a:ln>
            <a:noFill/>
          </a:ln>
        </p:spPr>
        <p:txBody>
          <a:bodyPr wrap="square" lIns="91425" tIns="91425" rIns="91425" bIns="91425" anchor="ctr" anchorCtr="0">
            <a:noAutofit/>
          </a:bodyPr>
          <a:lstStyle/>
          <a:p>
            <a:pPr marL="0" marR="0" lvl="0" indent="-8890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GOES-12</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124469" y="41703"/>
            <a:ext cx="8520600" cy="572700"/>
          </a:xfrm>
          <a:prstGeom prst="rect">
            <a:avLst/>
          </a:prstGeom>
          <a:noFill/>
          <a:ln>
            <a:noFill/>
          </a:ln>
        </p:spPr>
        <p:txBody>
          <a:bodyPr wrap="square" lIns="91425" tIns="91425" rIns="91425" bIns="91425" anchor="t" anchorCtr="0">
            <a:noAutofit/>
          </a:bodyPr>
          <a:lstStyle/>
          <a:p>
            <a:pPr marL="0" marR="0" lvl="0" indent="-203200" algn="l" rtl="0">
              <a:lnSpc>
                <a:spcPct val="100000"/>
              </a:lnSpc>
              <a:spcBef>
                <a:spcPts val="0"/>
              </a:spcBef>
              <a:spcAft>
                <a:spcPts val="0"/>
              </a:spcAft>
              <a:buClr>
                <a:schemeClr val="dk1"/>
              </a:buClr>
              <a:buSzPts val="3200"/>
              <a:buFont typeface="Arial Narrow"/>
              <a:buNone/>
            </a:pPr>
            <a:r>
              <a:rPr lang="en-US" sz="3200" b="0" i="0" u="none" strike="noStrike" cap="none">
                <a:solidFill>
                  <a:srgbClr val="005A9E"/>
                </a:solidFill>
                <a:latin typeface="Arial Narrow"/>
                <a:ea typeface="Arial Narrow"/>
                <a:cs typeface="Arial Narrow"/>
                <a:sym typeface="Arial Narrow"/>
              </a:rPr>
              <a:t>Pc4-5 ULF: Declining phase of SC23 ~2001-2007</a:t>
            </a:r>
          </a:p>
        </p:txBody>
      </p:sp>
      <p:sp>
        <p:nvSpPr>
          <p:cNvPr id="465" name="Shape 465"/>
          <p:cNvSpPr txBox="1">
            <a:spLocks noGrp="1"/>
          </p:cNvSpPr>
          <p:nvPr>
            <p:ph type="sldNum" idx="12"/>
          </p:nvPr>
        </p:nvSpPr>
        <p:spPr>
          <a:xfrm>
            <a:off x="8652165" y="4805456"/>
            <a:ext cx="491836" cy="338044"/>
          </a:xfrm>
          <a:prstGeom prst="rect">
            <a:avLst/>
          </a:prstGeom>
          <a:noFill/>
          <a:ln>
            <a:noFill/>
          </a:ln>
        </p:spPr>
        <p:txBody>
          <a:bodyPr wrap="square" lIns="91425" tIns="91425" rIns="91425" bIns="91425" anchor="ctr" anchorCtr="0">
            <a:noAutofit/>
          </a:bodyPr>
          <a:lstStyle/>
          <a:p>
            <a:pPr marL="0" marR="0" lvl="0" indent="-66675" algn="r" rtl="0">
              <a:lnSpc>
                <a:spcPct val="100000"/>
              </a:lnSpc>
              <a:spcBef>
                <a:spcPts val="0"/>
              </a:spcBef>
              <a:spcAft>
                <a:spcPts val="0"/>
              </a:spcAft>
              <a:buClr>
                <a:srgbClr val="000000"/>
              </a:buClr>
              <a:buSzPts val="1050"/>
              <a:buFont typeface="Arial"/>
              <a:buNone/>
            </a:pPr>
            <a:fld id="{00000000-1234-1234-1234-123412341234}" type="slidenum">
              <a:rPr lang="en-US" sz="1050" b="0" i="0" u="none" strike="noStrike" cap="none">
                <a:solidFill>
                  <a:srgbClr val="000000"/>
                </a:solidFill>
                <a:latin typeface="Arial"/>
                <a:ea typeface="Arial"/>
                <a:cs typeface="Arial"/>
                <a:sym typeface="Arial"/>
              </a:rPr>
              <a:t>12</a:t>
            </a:fld>
            <a:endParaRPr lang="en-US" sz="1050" b="0" i="0" u="none" strike="noStrike" cap="none">
              <a:solidFill>
                <a:srgbClr val="000000"/>
              </a:solidFill>
              <a:latin typeface="Arial"/>
              <a:ea typeface="Arial"/>
              <a:cs typeface="Arial"/>
              <a:sym typeface="Arial"/>
            </a:endParaRPr>
          </a:p>
        </p:txBody>
      </p:sp>
      <p:sp>
        <p:nvSpPr>
          <p:cNvPr id="466" name="Shape 466"/>
          <p:cNvSpPr txBox="1">
            <a:spLocks noGrp="1"/>
          </p:cNvSpPr>
          <p:nvPr>
            <p:ph type="body" idx="2"/>
          </p:nvPr>
        </p:nvSpPr>
        <p:spPr>
          <a:xfrm>
            <a:off x="4962100" y="655690"/>
            <a:ext cx="4181900" cy="3344249"/>
          </a:xfrm>
          <a:prstGeom prst="rect">
            <a:avLst/>
          </a:prstGeom>
          <a:noFill/>
          <a:ln>
            <a:noFill/>
          </a:ln>
        </p:spPr>
        <p:txBody>
          <a:bodyPr wrap="square" lIns="91425" tIns="91425" rIns="91425" bIns="91425" anchor="t" anchorCtr="0">
            <a:noAutofit/>
          </a:bodyPr>
          <a:lstStyle/>
          <a:p>
            <a:pPr marL="0" marR="0" lvl="0" indent="-127000" algn="l" rtl="0">
              <a:lnSpc>
                <a:spcPct val="115000"/>
              </a:lnSpc>
              <a:spcBef>
                <a:spcPts val="0"/>
              </a:spcBef>
              <a:spcAft>
                <a:spcPts val="0"/>
              </a:spcAft>
              <a:buClr>
                <a:schemeClr val="dk2"/>
              </a:buClr>
              <a:buSzPts val="2000"/>
              <a:buFont typeface="Calibri"/>
              <a:buNone/>
            </a:pPr>
            <a:r>
              <a:rPr lang="en-US" sz="2000" b="1" i="0" u="none" strike="noStrike" cap="none">
                <a:solidFill>
                  <a:srgbClr val="005A9E"/>
                </a:solidFill>
                <a:latin typeface="Calibri"/>
                <a:ea typeface="Calibri"/>
                <a:cs typeface="Calibri"/>
                <a:sym typeface="Calibri"/>
              </a:rPr>
              <a:t>Significant Events</a:t>
            </a:r>
          </a:p>
          <a:p>
            <a:pPr marL="457200" marR="0" lvl="0" indent="-469900" algn="l" rtl="0">
              <a:lnSpc>
                <a:spcPct val="115000"/>
              </a:lnSpc>
              <a:spcBef>
                <a:spcPts val="0"/>
              </a:spcBef>
              <a:spcAft>
                <a:spcPts val="0"/>
              </a:spcAft>
              <a:buClr>
                <a:schemeClr val="dk2"/>
              </a:buClr>
              <a:buSzPts val="2000"/>
              <a:buFont typeface="Calibri"/>
              <a:buNone/>
            </a:pPr>
            <a:r>
              <a:rPr lang="en-US" sz="2000" b="1" i="0" u="none" strike="noStrike" cap="none">
                <a:solidFill>
                  <a:srgbClr val="005A9E"/>
                </a:solidFill>
                <a:latin typeface="Calibri"/>
                <a:ea typeface="Calibri"/>
                <a:cs typeface="Calibri"/>
                <a:sym typeface="Calibri"/>
              </a:rPr>
              <a:t>Longest: </a:t>
            </a:r>
            <a:r>
              <a:rPr lang="en-US" sz="1800" b="0" i="0" u="none" strike="noStrike" cap="none">
                <a:solidFill>
                  <a:schemeClr val="dk1"/>
                </a:solidFill>
                <a:latin typeface="Calibri"/>
                <a:ea typeface="Calibri"/>
                <a:cs typeface="Calibri"/>
                <a:sym typeface="Calibri"/>
              </a:rPr>
              <a:t>10 hrs on May 24, 2005</a:t>
            </a:r>
          </a:p>
          <a:p>
            <a:pPr marL="914400" marR="0" lvl="1" indent="-457200" algn="l" rtl="0">
              <a:lnSpc>
                <a:spcPct val="115000"/>
              </a:lnSpc>
              <a:spcBef>
                <a:spcPts val="0"/>
              </a:spcBef>
              <a:spcAft>
                <a:spcPts val="0"/>
              </a:spcAft>
              <a:buClr>
                <a:schemeClr val="dk2"/>
              </a:buClr>
              <a:buSzPts val="1800"/>
              <a:buFont typeface="Calibri"/>
              <a:buNone/>
            </a:pPr>
            <a:r>
              <a:rPr lang="en-US" sz="1800" b="0" i="0" u="none" strike="noStrike" cap="none">
                <a:solidFill>
                  <a:schemeClr val="dk1"/>
                </a:solidFill>
                <a:latin typeface="Calibri"/>
                <a:ea typeface="Calibri"/>
                <a:cs typeface="Calibri"/>
                <a:sym typeface="Calibri"/>
              </a:rPr>
              <a:t>7.3 mHz at 9 LT with 1-5 nT dominant Poloidal (GOES10).</a:t>
            </a:r>
          </a:p>
          <a:p>
            <a:pPr marL="914400" marR="0" lvl="1" indent="-457200" algn="l" rtl="0">
              <a:lnSpc>
                <a:spcPct val="115000"/>
              </a:lnSpc>
              <a:spcBef>
                <a:spcPts val="0"/>
              </a:spcBef>
              <a:spcAft>
                <a:spcPts val="0"/>
              </a:spcAft>
              <a:buClr>
                <a:schemeClr val="dk2"/>
              </a:buClr>
              <a:buSzPts val="1800"/>
              <a:buFont typeface="Calibri"/>
              <a:buNone/>
            </a:pPr>
            <a:r>
              <a:rPr lang="en-US" sz="1800" b="0" i="0" u="none" strike="noStrike" cap="none">
                <a:solidFill>
                  <a:schemeClr val="dk1"/>
                </a:solidFill>
                <a:latin typeface="Calibri"/>
                <a:ea typeface="Calibri"/>
                <a:cs typeface="Calibri"/>
                <a:sym typeface="Calibri"/>
              </a:rPr>
              <a:t>SpWx: Quiet (see slide 19)</a:t>
            </a:r>
          </a:p>
          <a:p>
            <a:pPr marL="914400" marR="0" lvl="1" indent="-457200" algn="l" rtl="0">
              <a:lnSpc>
                <a:spcPct val="115000"/>
              </a:lnSpc>
              <a:spcBef>
                <a:spcPts val="0"/>
              </a:spcBef>
              <a:spcAft>
                <a:spcPts val="0"/>
              </a:spcAft>
              <a:buClr>
                <a:schemeClr val="dk2"/>
              </a:buClr>
              <a:buSzPts val="1800"/>
              <a:buFont typeface="Arial"/>
              <a:buNone/>
            </a:pPr>
            <a:endParaRPr sz="1800" b="0" i="0" u="none" strike="noStrike" cap="none">
              <a:solidFill>
                <a:schemeClr val="dk2"/>
              </a:solidFill>
              <a:latin typeface="Calibri"/>
              <a:ea typeface="Calibri"/>
              <a:cs typeface="Calibri"/>
              <a:sym typeface="Calibri"/>
            </a:endParaRPr>
          </a:p>
          <a:p>
            <a:pPr marL="457200" marR="0" lvl="0" indent="-469900" algn="l" rtl="0">
              <a:lnSpc>
                <a:spcPct val="115000"/>
              </a:lnSpc>
              <a:spcBef>
                <a:spcPts val="0"/>
              </a:spcBef>
              <a:spcAft>
                <a:spcPts val="0"/>
              </a:spcAft>
              <a:buClr>
                <a:schemeClr val="dk2"/>
              </a:buClr>
              <a:buSzPts val="2000"/>
              <a:buFont typeface="Calibri"/>
              <a:buNone/>
            </a:pPr>
            <a:r>
              <a:rPr lang="en-US" sz="2000" b="1" i="0" u="none" strike="noStrike" cap="none">
                <a:solidFill>
                  <a:srgbClr val="005A9E"/>
                </a:solidFill>
                <a:latin typeface="Calibri"/>
                <a:ea typeface="Calibri"/>
                <a:cs typeface="Calibri"/>
                <a:sym typeface="Calibri"/>
              </a:rPr>
              <a:t>Largest</a:t>
            </a:r>
            <a:r>
              <a:rPr lang="en-US" sz="1800" b="0" i="0" u="none" strike="noStrike" cap="none">
                <a:solidFill>
                  <a:schemeClr val="dk2"/>
                </a:solidFill>
                <a:latin typeface="Calibri"/>
                <a:ea typeface="Calibri"/>
                <a:cs typeface="Calibri"/>
                <a:sym typeface="Calibri"/>
              </a:rPr>
              <a:t> </a:t>
            </a:r>
            <a:r>
              <a:rPr lang="en-US" sz="1800" b="0" i="0" u="none" strike="noStrike" cap="none">
                <a:solidFill>
                  <a:schemeClr val="dk1"/>
                </a:solidFill>
                <a:latin typeface="Calibri"/>
                <a:ea typeface="Calibri"/>
                <a:cs typeface="Calibri"/>
                <a:sym typeface="Calibri"/>
              </a:rPr>
              <a:t>fluctuation (&gt;15 min)</a:t>
            </a:r>
          </a:p>
          <a:p>
            <a:pPr marL="914400" marR="0" lvl="1" indent="-457200" algn="l" rtl="0">
              <a:lnSpc>
                <a:spcPct val="115000"/>
              </a:lnSpc>
              <a:spcBef>
                <a:spcPts val="0"/>
              </a:spcBef>
              <a:spcAft>
                <a:spcPts val="0"/>
              </a:spcAft>
              <a:buClr>
                <a:schemeClr val="dk2"/>
              </a:buClr>
              <a:buSzPts val="1800"/>
              <a:buFont typeface="Calibri"/>
              <a:buNone/>
            </a:pPr>
            <a:r>
              <a:rPr lang="en-US" sz="1800" b="0" i="0" u="none" strike="noStrike" cap="none">
                <a:solidFill>
                  <a:schemeClr val="dk1"/>
                </a:solidFill>
                <a:latin typeface="Calibri"/>
                <a:ea typeface="Calibri"/>
                <a:cs typeface="Calibri"/>
                <a:sym typeface="Calibri"/>
              </a:rPr>
              <a:t>Oct 1, 2002, with ~ 1hr, &gt;+/- 20 nT in both V, H</a:t>
            </a:r>
            <a:r>
              <a:rPr lang="en-US" sz="1800" b="0" i="0" u="none" strike="noStrike" cap="none">
                <a:solidFill>
                  <a:schemeClr val="dk1"/>
                </a:solidFill>
                <a:latin typeface="Arial"/>
                <a:ea typeface="Arial"/>
                <a:cs typeface="Arial"/>
                <a:sym typeface="Arial"/>
              </a:rPr>
              <a:t>.</a:t>
            </a:r>
          </a:p>
        </p:txBody>
      </p:sp>
      <p:sp>
        <p:nvSpPr>
          <p:cNvPr id="467" name="Shape 467"/>
          <p:cNvSpPr txBox="1">
            <a:spLocks noGrp="1"/>
          </p:cNvSpPr>
          <p:nvPr>
            <p:ph type="body" idx="2"/>
          </p:nvPr>
        </p:nvSpPr>
        <p:spPr>
          <a:xfrm>
            <a:off x="128587" y="655690"/>
            <a:ext cx="4256182" cy="1654155"/>
          </a:xfrm>
          <a:prstGeom prst="rect">
            <a:avLst/>
          </a:prstGeom>
          <a:noFill/>
          <a:ln>
            <a:noFill/>
          </a:ln>
        </p:spPr>
        <p:txBody>
          <a:bodyPr wrap="square" lIns="91425" tIns="91425" rIns="91425" bIns="91425" anchor="t" anchorCtr="0">
            <a:noAutofit/>
          </a:bodyPr>
          <a:lstStyle/>
          <a:p>
            <a:pPr marL="0" marR="0" lvl="0" indent="-127000" algn="l" rtl="0">
              <a:lnSpc>
                <a:spcPct val="115000"/>
              </a:lnSpc>
              <a:spcBef>
                <a:spcPts val="0"/>
              </a:spcBef>
              <a:spcAft>
                <a:spcPts val="0"/>
              </a:spcAft>
              <a:buClr>
                <a:schemeClr val="dk2"/>
              </a:buClr>
              <a:buSzPts val="2000"/>
              <a:buFont typeface="Calibri"/>
              <a:buNone/>
            </a:pPr>
            <a:r>
              <a:rPr lang="en-US" sz="2000" b="1" i="0" u="none" strike="noStrike" cap="none">
                <a:solidFill>
                  <a:srgbClr val="005A9E"/>
                </a:solidFill>
                <a:latin typeface="Calibri"/>
                <a:ea typeface="Calibri"/>
                <a:cs typeface="Calibri"/>
                <a:sym typeface="Calibri"/>
              </a:rPr>
              <a:t>Component Comparison</a:t>
            </a:r>
          </a:p>
          <a:p>
            <a:pPr marL="457200" marR="0" lvl="0" indent="-457200" algn="l" rtl="0">
              <a:lnSpc>
                <a:spcPct val="100000"/>
              </a:lnSpc>
              <a:spcBef>
                <a:spcPts val="0"/>
              </a:spcBef>
              <a:spcAft>
                <a:spcPts val="0"/>
              </a:spcAft>
              <a:buClr>
                <a:schemeClr val="dk2"/>
              </a:buClr>
              <a:buSzPts val="1800"/>
              <a:buFont typeface="Calibri"/>
              <a:buNone/>
            </a:pPr>
            <a:r>
              <a:rPr lang="en-US" sz="1800" b="0" i="0" u="none" strike="noStrike" cap="none">
                <a:solidFill>
                  <a:schemeClr val="dk1"/>
                </a:solidFill>
                <a:latin typeface="Calibri"/>
                <a:ea typeface="Calibri"/>
                <a:cs typeface="Calibri"/>
                <a:sym typeface="Calibri"/>
              </a:rPr>
              <a:t>Poloidal (dBv) dominates noon</a:t>
            </a:r>
          </a:p>
          <a:p>
            <a:pPr marL="457200" marR="0" lvl="0" indent="-457200" algn="l" rtl="0">
              <a:lnSpc>
                <a:spcPct val="100000"/>
              </a:lnSpc>
              <a:spcBef>
                <a:spcPts val="0"/>
              </a:spcBef>
              <a:spcAft>
                <a:spcPts val="0"/>
              </a:spcAft>
              <a:buClr>
                <a:schemeClr val="dk2"/>
              </a:buClr>
              <a:buSzPts val="1800"/>
              <a:buFont typeface="Calibri"/>
              <a:buNone/>
            </a:pPr>
            <a:r>
              <a:rPr lang="en-US" sz="1800" b="0" i="0" u="none" strike="noStrike" cap="none">
                <a:solidFill>
                  <a:schemeClr val="dk1"/>
                </a:solidFill>
                <a:latin typeface="Calibri"/>
                <a:ea typeface="Calibri"/>
                <a:cs typeface="Calibri"/>
                <a:sym typeface="Calibri"/>
              </a:rPr>
              <a:t>Toroidal (dBd) dominates flanks w/6&gt;18</a:t>
            </a:r>
          </a:p>
          <a:p>
            <a:pPr marL="457200" marR="0" lvl="0" indent="-457200" algn="l" rtl="0">
              <a:lnSpc>
                <a:spcPct val="100000"/>
              </a:lnSpc>
              <a:spcBef>
                <a:spcPts val="0"/>
              </a:spcBef>
              <a:spcAft>
                <a:spcPts val="0"/>
              </a:spcAft>
              <a:buClr>
                <a:schemeClr val="dk2"/>
              </a:buClr>
              <a:buSzPts val="1800"/>
              <a:buFont typeface="Calibri"/>
              <a:buNone/>
            </a:pPr>
            <a:r>
              <a:rPr lang="en-US" sz="1800" b="0" i="0" u="none" strike="noStrike" cap="none">
                <a:solidFill>
                  <a:schemeClr val="dk1"/>
                </a:solidFill>
                <a:latin typeface="Calibri"/>
                <a:ea typeface="Calibri"/>
                <a:cs typeface="Calibri"/>
                <a:sym typeface="Calibri"/>
              </a:rPr>
              <a:t>Compressional (dBh) limited</a:t>
            </a:r>
            <a:r>
              <a:rPr lang="en-US" sz="1800" b="1" i="0" u="none" strike="noStrike" cap="none">
                <a:solidFill>
                  <a:schemeClr val="dk1"/>
                </a:solidFill>
                <a:latin typeface="Calibri"/>
                <a:ea typeface="Calibri"/>
                <a:cs typeface="Calibri"/>
                <a:sym typeface="Calibri"/>
              </a:rPr>
              <a:t> </a:t>
            </a:r>
          </a:p>
          <a:p>
            <a:pPr marL="457200" marR="0" lvl="0" indent="-457200" algn="l" rtl="0">
              <a:lnSpc>
                <a:spcPct val="100000"/>
              </a:lnSpc>
              <a:spcBef>
                <a:spcPts val="0"/>
              </a:spcBef>
              <a:spcAft>
                <a:spcPts val="0"/>
              </a:spcAft>
              <a:buClr>
                <a:schemeClr val="dk2"/>
              </a:buClr>
              <a:buSzPts val="1800"/>
              <a:buFont typeface="Calibri"/>
              <a:buNone/>
            </a:pPr>
            <a:r>
              <a:rPr lang="en-US" sz="1800" b="0" i="0" u="none" strike="noStrike" cap="none">
                <a:solidFill>
                  <a:schemeClr val="dk1"/>
                </a:solidFill>
                <a:latin typeface="Calibri"/>
                <a:ea typeface="Calibri"/>
                <a:cs typeface="Calibri"/>
                <a:sym typeface="Calibri"/>
              </a:rPr>
              <a:t>Solar wind connection</a:t>
            </a:r>
          </a:p>
          <a:p>
            <a:pPr marL="0" marR="0" lvl="0" indent="-114300" algn="l" rtl="0">
              <a:lnSpc>
                <a:spcPct val="115000"/>
              </a:lnSpc>
              <a:spcBef>
                <a:spcPts val="0"/>
              </a:spcBef>
              <a:spcAft>
                <a:spcPts val="0"/>
              </a:spcAft>
              <a:buClr>
                <a:schemeClr val="dk2"/>
              </a:buClr>
              <a:buSzPts val="1800"/>
              <a:buFont typeface="Arial"/>
              <a:buNone/>
            </a:pPr>
            <a:endParaRPr sz="1800" b="0" i="0" u="none" strike="noStrike" cap="none">
              <a:solidFill>
                <a:schemeClr val="dk2"/>
              </a:solidFill>
              <a:latin typeface="Calibri"/>
              <a:ea typeface="Calibri"/>
              <a:cs typeface="Calibri"/>
              <a:sym typeface="Calibri"/>
            </a:endParaRPr>
          </a:p>
        </p:txBody>
      </p:sp>
      <p:grpSp>
        <p:nvGrpSpPr>
          <p:cNvPr id="468" name="Shape 468"/>
          <p:cNvGrpSpPr/>
          <p:nvPr/>
        </p:nvGrpSpPr>
        <p:grpSpPr>
          <a:xfrm>
            <a:off x="84312" y="2309845"/>
            <a:ext cx="4258600" cy="2851485"/>
            <a:chOff x="-35560" y="2356365"/>
            <a:chExt cx="4258600" cy="2851485"/>
          </a:xfrm>
        </p:grpSpPr>
        <p:pic>
          <p:nvPicPr>
            <p:cNvPr id="469" name="Shape 469"/>
            <p:cNvPicPr preferRelativeResize="0"/>
            <p:nvPr/>
          </p:nvPicPr>
          <p:blipFill rotWithShape="1">
            <a:blip r:embed="rId3">
              <a:alphaModFix/>
            </a:blip>
            <a:srcRect l="57708" t="10535" r="1" b="46863"/>
            <a:stretch/>
          </p:blipFill>
          <p:spPr>
            <a:xfrm>
              <a:off x="311700" y="2357705"/>
              <a:ext cx="3589740" cy="2785669"/>
            </a:xfrm>
            <a:prstGeom prst="rect">
              <a:avLst/>
            </a:prstGeom>
            <a:noFill/>
            <a:ln>
              <a:noFill/>
            </a:ln>
          </p:spPr>
        </p:pic>
        <p:sp>
          <p:nvSpPr>
            <p:cNvPr id="470" name="Shape 470"/>
            <p:cNvSpPr/>
            <p:nvPr/>
          </p:nvSpPr>
          <p:spPr>
            <a:xfrm>
              <a:off x="3728721" y="2357704"/>
              <a:ext cx="428080" cy="2785669"/>
            </a:xfrm>
            <a:prstGeom prst="rect">
              <a:avLst/>
            </a:prstGeom>
            <a:solidFill>
              <a:srgbClr val="FFFFFF"/>
            </a:solid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Shape 471"/>
            <p:cNvSpPr txBox="1"/>
            <p:nvPr/>
          </p:nvSpPr>
          <p:spPr>
            <a:xfrm>
              <a:off x="558680" y="2378025"/>
              <a:ext cx="2994600" cy="474000"/>
            </a:xfrm>
            <a:prstGeom prst="rect">
              <a:avLst/>
            </a:prstGeom>
            <a:noFill/>
            <a:ln>
              <a:noFill/>
            </a:ln>
          </p:spPr>
          <p:txBody>
            <a:bodyPr wrap="square" lIns="91425" tIns="91425" rIns="91425" bIns="91425" anchor="ctr" anchorCtr="0">
              <a:noAutofit/>
            </a:bodyPr>
            <a:lstStyle/>
            <a:p>
              <a:pPr marL="0" marR="0" lvl="0" indent="-11430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GOES-10&amp;12</a:t>
              </a:r>
            </a:p>
            <a:p>
              <a:pPr marL="0" marR="0" lvl="0" indent="-11430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26k Events</a:t>
              </a:r>
            </a:p>
          </p:txBody>
        </p:sp>
        <p:pic>
          <p:nvPicPr>
            <p:cNvPr id="472" name="Shape 472"/>
            <p:cNvPicPr preferRelativeResize="0"/>
            <p:nvPr/>
          </p:nvPicPr>
          <p:blipFill rotWithShape="1">
            <a:blip r:embed="rId4">
              <a:alphaModFix/>
            </a:blip>
            <a:srcRect l="91971" t="2318" r="2761" b="92137"/>
            <a:stretch/>
          </p:blipFill>
          <p:spPr>
            <a:xfrm>
              <a:off x="2843594" y="2375920"/>
              <a:ext cx="799523" cy="728220"/>
            </a:xfrm>
            <a:prstGeom prst="rect">
              <a:avLst/>
            </a:prstGeom>
            <a:noFill/>
            <a:ln>
              <a:noFill/>
            </a:ln>
          </p:spPr>
        </p:pic>
        <p:sp>
          <p:nvSpPr>
            <p:cNvPr id="473" name="Shape 473"/>
            <p:cNvSpPr txBox="1"/>
            <p:nvPr/>
          </p:nvSpPr>
          <p:spPr>
            <a:xfrm>
              <a:off x="2531820" y="3035020"/>
              <a:ext cx="1137300" cy="474000"/>
            </a:xfrm>
            <a:prstGeom prst="rect">
              <a:avLst/>
            </a:prstGeom>
            <a:solidFill>
              <a:srgbClr val="FFFFFF"/>
            </a:solidFill>
            <a:ln>
              <a:noFill/>
            </a:ln>
          </p:spPr>
          <p:txBody>
            <a:bodyPr wrap="square" lIns="91425" tIns="91425" rIns="91425" bIns="91425" anchor="ctr" anchorCtr="0">
              <a:noAutofit/>
            </a:bodyPr>
            <a:lstStyle/>
            <a:p>
              <a:pPr marL="0" marR="0" lvl="0" indent="-76200" algn="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~2.5-20 mHz</a:t>
              </a:r>
            </a:p>
            <a:p>
              <a:pPr marL="0" marR="0" lvl="0" indent="-76200" algn="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~450 - 50 sec</a:t>
              </a:r>
            </a:p>
          </p:txBody>
        </p:sp>
        <p:sp>
          <p:nvSpPr>
            <p:cNvPr id="474" name="Shape 474"/>
            <p:cNvSpPr txBox="1"/>
            <p:nvPr/>
          </p:nvSpPr>
          <p:spPr>
            <a:xfrm>
              <a:off x="493302" y="4851080"/>
              <a:ext cx="3530058" cy="252300"/>
            </a:xfrm>
            <a:prstGeom prst="rect">
              <a:avLst/>
            </a:prstGeom>
            <a:solidFill>
              <a:srgbClr val="FFFFFF"/>
            </a:solid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highlight>
                    <a:srgbClr val="FFFFFF"/>
                  </a:highlight>
                  <a:latin typeface="Arial"/>
                  <a:ea typeface="Arial"/>
                  <a:cs typeface="Arial"/>
                  <a:sym typeface="Arial"/>
                </a:rPr>
                <a:t> 0            6             12            18           24</a:t>
              </a:r>
            </a:p>
          </p:txBody>
        </p:sp>
        <p:sp>
          <p:nvSpPr>
            <p:cNvPr id="475" name="Shape 475"/>
            <p:cNvSpPr txBox="1"/>
            <p:nvPr/>
          </p:nvSpPr>
          <p:spPr>
            <a:xfrm rot="-5400000">
              <a:off x="3562890" y="2896010"/>
              <a:ext cx="846300" cy="474000"/>
            </a:xfrm>
            <a:prstGeom prst="rect">
              <a:avLst/>
            </a:prstGeom>
            <a:noFill/>
            <a:ln>
              <a:noFill/>
            </a:ln>
          </p:spPr>
          <p:txBody>
            <a:bodyPr wrap="square" lIns="91425" tIns="91425" rIns="91425" bIns="91425" anchor="ctr" anchorCtr="0">
              <a:noAutofit/>
            </a:bodyPr>
            <a:lstStyle/>
            <a:p>
              <a:pPr marL="0" marR="0" lvl="0" indent="-11430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highlight>
                    <a:srgbClr val="FFFFFF"/>
                  </a:highlight>
                  <a:latin typeface="Arial"/>
                  <a:ea typeface="Arial"/>
                  <a:cs typeface="Arial"/>
                  <a:sym typeface="Arial"/>
                </a:rPr>
                <a:t>Deg</a:t>
              </a:r>
            </a:p>
          </p:txBody>
        </p:sp>
        <p:sp>
          <p:nvSpPr>
            <p:cNvPr id="476" name="Shape 476"/>
            <p:cNvSpPr txBox="1"/>
            <p:nvPr/>
          </p:nvSpPr>
          <p:spPr>
            <a:xfrm>
              <a:off x="3699600" y="2640305"/>
              <a:ext cx="457200" cy="269700"/>
            </a:xfrm>
            <a:prstGeom prst="rect">
              <a:avLst/>
            </a:prstGeom>
            <a:noFill/>
            <a:ln>
              <a:noFill/>
            </a:ln>
          </p:spPr>
          <p:txBody>
            <a:bodyPr wrap="square" lIns="91425" tIns="91425" rIns="91425" bIns="91425" anchor="ctr" anchorCtr="0">
              <a:noAutofit/>
            </a:bodyPr>
            <a:lstStyle/>
            <a:p>
              <a:pPr marL="0" marR="0" lvl="0" indent="-11430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highlight>
                    <a:srgbClr val="FFFFFF"/>
                  </a:highlight>
                  <a:latin typeface="Arial"/>
                  <a:ea typeface="Arial"/>
                  <a:cs typeface="Arial"/>
                  <a:sym typeface="Arial"/>
                </a:rPr>
                <a:t>90</a:t>
              </a:r>
            </a:p>
          </p:txBody>
        </p:sp>
        <p:sp>
          <p:nvSpPr>
            <p:cNvPr id="477" name="Shape 477"/>
            <p:cNvSpPr txBox="1"/>
            <p:nvPr/>
          </p:nvSpPr>
          <p:spPr>
            <a:xfrm>
              <a:off x="3699600" y="3707105"/>
              <a:ext cx="457200" cy="269700"/>
            </a:xfrm>
            <a:prstGeom prst="rect">
              <a:avLst/>
            </a:prstGeom>
            <a:noFill/>
            <a:ln>
              <a:noFill/>
            </a:ln>
          </p:spPr>
          <p:txBody>
            <a:bodyPr wrap="square" lIns="91425" tIns="91425" rIns="91425" bIns="91425" anchor="ctr" anchorCtr="0">
              <a:noAutofit/>
            </a:bodyPr>
            <a:lstStyle/>
            <a:p>
              <a:pPr marL="0" marR="0" lvl="0" indent="-11430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highlight>
                    <a:srgbClr val="FFFFFF"/>
                  </a:highlight>
                  <a:latin typeface="Arial"/>
                  <a:ea typeface="Arial"/>
                  <a:cs typeface="Arial"/>
                  <a:sym typeface="Arial"/>
                </a:rPr>
                <a:t>30</a:t>
              </a:r>
            </a:p>
          </p:txBody>
        </p:sp>
        <p:sp>
          <p:nvSpPr>
            <p:cNvPr id="478" name="Shape 478"/>
            <p:cNvSpPr txBox="1"/>
            <p:nvPr/>
          </p:nvSpPr>
          <p:spPr>
            <a:xfrm>
              <a:off x="3699600" y="4240505"/>
              <a:ext cx="457200" cy="269700"/>
            </a:xfrm>
            <a:prstGeom prst="rect">
              <a:avLst/>
            </a:prstGeom>
            <a:noFill/>
            <a:ln>
              <a:noFill/>
            </a:ln>
          </p:spPr>
          <p:txBody>
            <a:bodyPr wrap="square" lIns="91425" tIns="91425" rIns="91425" bIns="91425" anchor="ctr" anchorCtr="0">
              <a:noAutofit/>
            </a:bodyPr>
            <a:lstStyle/>
            <a:p>
              <a:pPr marL="0" marR="0" lvl="0" indent="-11430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highlight>
                    <a:srgbClr val="FFFFFF"/>
                  </a:highlight>
                  <a:latin typeface="Arial"/>
                  <a:ea typeface="Arial"/>
                  <a:cs typeface="Arial"/>
                  <a:sym typeface="Arial"/>
                </a:rPr>
                <a:t>15</a:t>
              </a:r>
            </a:p>
          </p:txBody>
        </p:sp>
        <p:sp>
          <p:nvSpPr>
            <p:cNvPr id="479" name="Shape 479"/>
            <p:cNvSpPr/>
            <p:nvPr/>
          </p:nvSpPr>
          <p:spPr>
            <a:xfrm>
              <a:off x="84312" y="2356365"/>
              <a:ext cx="533488" cy="2785669"/>
            </a:xfrm>
            <a:prstGeom prst="rect">
              <a:avLst/>
            </a:prstGeom>
            <a:solidFill>
              <a:srgbClr val="FFFFFF"/>
            </a:solid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Shape 480"/>
            <p:cNvSpPr txBox="1"/>
            <p:nvPr/>
          </p:nvSpPr>
          <p:spPr>
            <a:xfrm rot="-5400000">
              <a:off x="-221710" y="3089050"/>
              <a:ext cx="846300" cy="474000"/>
            </a:xfrm>
            <a:prstGeom prst="rect">
              <a:avLst/>
            </a:prstGeom>
            <a:noFill/>
            <a:ln>
              <a:noFill/>
            </a:ln>
          </p:spPr>
          <p:txBody>
            <a:bodyPr wrap="square" lIns="91425" tIns="91425" rIns="91425" bIns="91425" anchor="ctr" anchorCtr="0">
              <a:noAutofit/>
            </a:bodyPr>
            <a:lstStyle/>
            <a:p>
              <a:pPr marL="0" marR="0" lvl="0" indent="-11430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highlight>
                    <a:srgbClr val="FFFFFF"/>
                  </a:highlight>
                  <a:latin typeface="Arial"/>
                  <a:ea typeface="Arial"/>
                  <a:cs typeface="Arial"/>
                  <a:sym typeface="Arial"/>
                </a:rPr>
                <a:t>Hours</a:t>
              </a:r>
            </a:p>
          </p:txBody>
        </p:sp>
        <p:sp>
          <p:nvSpPr>
            <p:cNvPr id="481" name="Shape 481"/>
            <p:cNvSpPr txBox="1"/>
            <p:nvPr/>
          </p:nvSpPr>
          <p:spPr>
            <a:xfrm>
              <a:off x="84312" y="4733850"/>
              <a:ext cx="549000" cy="474000"/>
            </a:xfrm>
            <a:prstGeom prst="rect">
              <a:avLst/>
            </a:prstGeom>
            <a:noFill/>
            <a:ln>
              <a:noFill/>
            </a:ln>
          </p:spPr>
          <p:txBody>
            <a:bodyPr wrap="square" lIns="91425" tIns="91425" rIns="91425" bIns="91425" anchor="ctr" anchorCtr="0">
              <a:noAutofit/>
            </a:bodyPr>
            <a:lstStyle/>
            <a:p>
              <a:pPr marL="0" marR="0" lvl="0" indent="-11430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LT</a:t>
              </a:r>
            </a:p>
          </p:txBody>
        </p:sp>
        <p:sp>
          <p:nvSpPr>
            <p:cNvPr id="482" name="Shape 482"/>
            <p:cNvSpPr txBox="1"/>
            <p:nvPr/>
          </p:nvSpPr>
          <p:spPr>
            <a:xfrm>
              <a:off x="321400" y="2711425"/>
              <a:ext cx="457200" cy="269700"/>
            </a:xfrm>
            <a:prstGeom prst="rect">
              <a:avLst/>
            </a:prstGeom>
            <a:noFill/>
            <a:ln>
              <a:noFill/>
            </a:ln>
          </p:spPr>
          <p:txBody>
            <a:bodyPr wrap="square" lIns="91425" tIns="91425" rIns="91425" bIns="91425" anchor="ctr" anchorCtr="0">
              <a:noAutofit/>
            </a:bodyPr>
            <a:lstStyle/>
            <a:p>
              <a:pPr marL="0" marR="0" lvl="0" indent="-11430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highlight>
                    <a:srgbClr val="FFFFFF"/>
                  </a:highlight>
                  <a:latin typeface="Arial"/>
                  <a:ea typeface="Arial"/>
                  <a:cs typeface="Arial"/>
                  <a:sym typeface="Arial"/>
                </a:rPr>
                <a:t>4</a:t>
              </a:r>
            </a:p>
          </p:txBody>
        </p:sp>
        <p:sp>
          <p:nvSpPr>
            <p:cNvPr id="483" name="Shape 483"/>
            <p:cNvSpPr txBox="1"/>
            <p:nvPr/>
          </p:nvSpPr>
          <p:spPr>
            <a:xfrm>
              <a:off x="321400" y="3707105"/>
              <a:ext cx="457200" cy="269700"/>
            </a:xfrm>
            <a:prstGeom prst="rect">
              <a:avLst/>
            </a:prstGeom>
            <a:noFill/>
            <a:ln>
              <a:noFill/>
            </a:ln>
          </p:spPr>
          <p:txBody>
            <a:bodyPr wrap="square" lIns="91425" tIns="91425" rIns="91425" bIns="91425" anchor="ctr" anchorCtr="0">
              <a:noAutofit/>
            </a:bodyPr>
            <a:lstStyle/>
            <a:p>
              <a:pPr marL="0" marR="0" lvl="0" indent="-11430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highlight>
                    <a:srgbClr val="FFFFFF"/>
                  </a:highlight>
                  <a:latin typeface="Arial"/>
                  <a:ea typeface="Arial"/>
                  <a:cs typeface="Arial"/>
                  <a:sym typeface="Arial"/>
                </a:rPr>
                <a:t>2</a:t>
              </a:r>
            </a:p>
          </p:txBody>
        </p:sp>
        <p:sp>
          <p:nvSpPr>
            <p:cNvPr id="484" name="Shape 484"/>
            <p:cNvSpPr txBox="1"/>
            <p:nvPr/>
          </p:nvSpPr>
          <p:spPr>
            <a:xfrm>
              <a:off x="321400" y="4179545"/>
              <a:ext cx="457200" cy="269700"/>
            </a:xfrm>
            <a:prstGeom prst="rect">
              <a:avLst/>
            </a:prstGeom>
            <a:noFill/>
            <a:ln>
              <a:noFill/>
            </a:ln>
          </p:spPr>
          <p:txBody>
            <a:bodyPr wrap="square" lIns="91425" tIns="91425" rIns="91425" bIns="91425" anchor="ctr" anchorCtr="0">
              <a:noAutofit/>
            </a:bodyPr>
            <a:lstStyle/>
            <a:p>
              <a:pPr marL="0" marR="0" lvl="0" indent="-11430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highlight>
                    <a:srgbClr val="FFFFFF"/>
                  </a:highlight>
                  <a:latin typeface="Arial"/>
                  <a:ea typeface="Arial"/>
                  <a:cs typeface="Arial"/>
                  <a:sym typeface="Arial"/>
                </a:rPr>
                <a:t>1</a:t>
              </a:r>
            </a:p>
          </p:txBody>
        </p:sp>
      </p:gr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Shape 489"/>
          <p:cNvSpPr txBox="1">
            <a:spLocks noGrp="1"/>
          </p:cNvSpPr>
          <p:nvPr>
            <p:ph type="title"/>
          </p:nvPr>
        </p:nvSpPr>
        <p:spPr>
          <a:xfrm>
            <a:off x="166227" y="69304"/>
            <a:ext cx="8520600" cy="572700"/>
          </a:xfrm>
          <a:prstGeom prst="rect">
            <a:avLst/>
          </a:prstGeom>
          <a:no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chemeClr val="dk1"/>
              </a:buClr>
              <a:buSzPts val="3600"/>
              <a:buFont typeface="Arial Narrow"/>
              <a:buNone/>
            </a:pPr>
            <a:r>
              <a:rPr lang="en-US" sz="3600" b="0" i="0" u="none" strike="noStrike" cap="none">
                <a:solidFill>
                  <a:srgbClr val="005A9E"/>
                </a:solidFill>
                <a:latin typeface="Arial Narrow"/>
                <a:ea typeface="Arial Narrow"/>
                <a:cs typeface="Arial Narrow"/>
                <a:sym typeface="Arial Narrow"/>
              </a:rPr>
              <a:t>Summary</a:t>
            </a:r>
          </a:p>
        </p:txBody>
      </p:sp>
      <p:sp>
        <p:nvSpPr>
          <p:cNvPr id="490" name="Shape 490"/>
          <p:cNvSpPr txBox="1">
            <a:spLocks noGrp="1"/>
          </p:cNvSpPr>
          <p:nvPr>
            <p:ph type="body" idx="1"/>
          </p:nvPr>
        </p:nvSpPr>
        <p:spPr>
          <a:xfrm>
            <a:off x="284625" y="642000"/>
            <a:ext cx="8346600" cy="4380000"/>
          </a:xfrm>
          <a:prstGeom prst="rect">
            <a:avLst/>
          </a:prstGeom>
          <a:noFill/>
          <a:ln>
            <a:noFill/>
          </a:ln>
        </p:spPr>
        <p:txBody>
          <a:bodyPr wrap="square" lIns="91425" tIns="91425" rIns="91425" bIns="91425" anchor="t" anchorCtr="0">
            <a:noAutofit/>
          </a:bodyPr>
          <a:lstStyle/>
          <a:p>
            <a:pPr marL="457200" marR="0" lvl="0" indent="-533400" algn="l" rtl="0">
              <a:lnSpc>
                <a:spcPct val="115000"/>
              </a:lnSpc>
              <a:spcBef>
                <a:spcPts val="0"/>
              </a:spcBef>
              <a:spcAft>
                <a:spcPts val="0"/>
              </a:spcAft>
              <a:buClr>
                <a:schemeClr val="dk2"/>
              </a:buClr>
              <a:buSzPts val="2400"/>
              <a:buFont typeface="Calibri"/>
              <a:buNone/>
            </a:pPr>
            <a:r>
              <a:rPr lang="en-US" sz="2400" dirty="0">
                <a:solidFill>
                  <a:schemeClr val="dk1"/>
                </a:solidFill>
                <a:latin typeface="Calibri"/>
                <a:ea typeface="Calibri"/>
                <a:cs typeface="Calibri"/>
                <a:sym typeface="Calibri"/>
              </a:rPr>
              <a:t>- New GOES-16 Particle and Field Observations.</a:t>
            </a:r>
          </a:p>
          <a:p>
            <a:pPr marL="457200" marR="0" lvl="0" indent="-533400" algn="l" rtl="0">
              <a:lnSpc>
                <a:spcPct val="115000"/>
              </a:lnSpc>
              <a:spcBef>
                <a:spcPts val="0"/>
              </a:spcBef>
              <a:spcAft>
                <a:spcPts val="0"/>
              </a:spcAft>
              <a:buClr>
                <a:schemeClr val="dk2"/>
              </a:buClr>
              <a:buSzPts val="2400"/>
              <a:buFont typeface="Calibri"/>
              <a:buNone/>
            </a:pPr>
            <a:r>
              <a:rPr lang="en-US" sz="2400" dirty="0">
                <a:solidFill>
                  <a:schemeClr val="dk1"/>
                </a:solidFill>
                <a:latin typeface="Calibri"/>
                <a:ea typeface="Calibri"/>
                <a:cs typeface="Calibri"/>
                <a:sym typeface="Calibri"/>
              </a:rPr>
              <a:t>- </a:t>
            </a:r>
            <a:r>
              <a:rPr lang="en-US" sz="2400" b="0" i="0" u="none" strike="noStrike" cap="none" dirty="0">
                <a:solidFill>
                  <a:schemeClr val="dk1"/>
                </a:solidFill>
                <a:latin typeface="Calibri"/>
                <a:ea typeface="Calibri"/>
                <a:cs typeface="Calibri"/>
                <a:sym typeface="Calibri"/>
              </a:rPr>
              <a:t>New Reference </a:t>
            </a:r>
            <a:r>
              <a:rPr lang="en-US" sz="2400" dirty="0">
                <a:solidFill>
                  <a:schemeClr val="dk1"/>
                </a:solidFill>
                <a:latin typeface="Calibri"/>
                <a:ea typeface="Calibri"/>
                <a:cs typeface="Calibri"/>
                <a:sym typeface="Calibri"/>
              </a:rPr>
              <a:t>Archive</a:t>
            </a:r>
            <a:r>
              <a:rPr lang="en-US" sz="2400" b="0" i="0" u="none" strike="noStrike" cap="none" dirty="0">
                <a:solidFill>
                  <a:schemeClr val="dk1"/>
                </a:solidFill>
                <a:latin typeface="Calibri"/>
                <a:ea typeface="Calibri"/>
                <a:cs typeface="Calibri"/>
                <a:sym typeface="Calibri"/>
              </a:rPr>
              <a:t> for GOES </a:t>
            </a:r>
            <a:r>
              <a:rPr lang="en-US" sz="2400" b="1" i="0" u="none" strike="noStrike" cap="none" dirty="0">
                <a:solidFill>
                  <a:srgbClr val="005A9E"/>
                </a:solidFill>
                <a:latin typeface="Calibri"/>
                <a:ea typeface="Calibri"/>
                <a:cs typeface="Calibri"/>
                <a:sym typeface="Calibri"/>
              </a:rPr>
              <a:t>8</a:t>
            </a:r>
            <a:r>
              <a:rPr lang="en-US" sz="2400" b="1" dirty="0">
                <a:solidFill>
                  <a:srgbClr val="005A9E"/>
                </a:solidFill>
                <a:latin typeface="Calibri"/>
                <a:ea typeface="Calibri"/>
                <a:cs typeface="Calibri"/>
                <a:sym typeface="Calibri"/>
              </a:rPr>
              <a:t>-</a:t>
            </a:r>
            <a:r>
              <a:rPr lang="en-US" sz="2400" b="1" i="0" u="none" strike="noStrike" cap="none" dirty="0">
                <a:solidFill>
                  <a:srgbClr val="005A9E"/>
                </a:solidFill>
                <a:latin typeface="Calibri"/>
                <a:ea typeface="Calibri"/>
                <a:cs typeface="Calibri"/>
                <a:sym typeface="Calibri"/>
              </a:rPr>
              <a:t>15, 1995-Present</a:t>
            </a:r>
            <a:r>
              <a:rPr lang="en-US" sz="2400" b="0" i="0" u="none" strike="noStrike" cap="none" dirty="0">
                <a:solidFill>
                  <a:schemeClr val="dk2"/>
                </a:solidFill>
                <a:latin typeface="Calibri"/>
                <a:ea typeface="Calibri"/>
                <a:cs typeface="Calibri"/>
                <a:sym typeface="Calibri"/>
              </a:rPr>
              <a:t>.</a:t>
            </a:r>
          </a:p>
          <a:p>
            <a:pPr marL="457200" marR="0" lvl="0" indent="-533400" algn="l" rtl="0">
              <a:lnSpc>
                <a:spcPct val="115000"/>
              </a:lnSpc>
              <a:spcBef>
                <a:spcPts val="0"/>
              </a:spcBef>
              <a:spcAft>
                <a:spcPts val="0"/>
              </a:spcAft>
              <a:buClr>
                <a:schemeClr val="dk2"/>
              </a:buClr>
              <a:buSzPts val="2400"/>
              <a:buFont typeface="Calibri"/>
              <a:buNone/>
            </a:pPr>
            <a:r>
              <a:rPr lang="en-US" sz="2400" dirty="0">
                <a:solidFill>
                  <a:schemeClr val="dk1"/>
                </a:solidFill>
                <a:latin typeface="Calibri"/>
                <a:ea typeface="Calibri"/>
                <a:cs typeface="Calibri"/>
                <a:sym typeface="Calibri"/>
              </a:rPr>
              <a:t>- </a:t>
            </a:r>
            <a:r>
              <a:rPr lang="en-US" sz="2400" b="0" i="0" u="none" strike="noStrike" cap="none" dirty="0">
                <a:solidFill>
                  <a:schemeClr val="dk1"/>
                </a:solidFill>
                <a:latin typeface="Calibri"/>
                <a:ea typeface="Calibri"/>
                <a:cs typeface="Calibri"/>
                <a:sym typeface="Calibri"/>
              </a:rPr>
              <a:t>Geophysical coordinate frames: </a:t>
            </a:r>
            <a:r>
              <a:rPr lang="en-US" sz="2400" b="1" i="0" u="none" strike="noStrike" cap="none" dirty="0">
                <a:solidFill>
                  <a:srgbClr val="005A9E"/>
                </a:solidFill>
                <a:latin typeface="Calibri"/>
                <a:ea typeface="Calibri"/>
                <a:cs typeface="Calibri"/>
                <a:sym typeface="Calibri"/>
              </a:rPr>
              <a:t>GSE, GSM, Dipole (VDH)</a:t>
            </a:r>
          </a:p>
          <a:p>
            <a:pPr marL="914400" marR="0" lvl="0" indent="-533400" algn="l" rtl="0">
              <a:lnSpc>
                <a:spcPct val="115000"/>
              </a:lnSpc>
              <a:spcBef>
                <a:spcPts val="0"/>
              </a:spcBef>
              <a:spcAft>
                <a:spcPts val="0"/>
              </a:spcAft>
              <a:buClr>
                <a:schemeClr val="dk2"/>
              </a:buClr>
              <a:buSzPts val="2400"/>
              <a:buFont typeface="Calibri"/>
              <a:buNone/>
            </a:pPr>
            <a:r>
              <a:rPr lang="en-US" sz="2400" dirty="0">
                <a:latin typeface="Calibri"/>
                <a:ea typeface="Calibri"/>
                <a:cs typeface="Calibri"/>
                <a:sym typeface="Calibri"/>
              </a:rPr>
              <a:t>-- </a:t>
            </a:r>
            <a:r>
              <a:rPr lang="en-US" sz="2400" dirty="0" smtClean="0">
                <a:latin typeface="Calibri"/>
                <a:ea typeface="Calibri"/>
                <a:cs typeface="Calibri"/>
                <a:sym typeface="Calibri"/>
              </a:rPr>
              <a:t>Figures now</a:t>
            </a:r>
            <a:r>
              <a:rPr lang="en-US" sz="2400" dirty="0">
                <a:latin typeface="Calibri"/>
                <a:ea typeface="Calibri"/>
                <a:cs typeface="Calibri"/>
                <a:sym typeface="Calibri"/>
              </a:rPr>
              <a:t>, new 2Hz and Pc4-5 ULF databases soon:</a:t>
            </a:r>
          </a:p>
          <a:p>
            <a:pPr marL="914400" marR="0" lvl="0" indent="-533400" algn="l" rtl="0">
              <a:lnSpc>
                <a:spcPct val="100000"/>
              </a:lnSpc>
              <a:spcBef>
                <a:spcPts val="0"/>
              </a:spcBef>
              <a:spcAft>
                <a:spcPts val="0"/>
              </a:spcAft>
              <a:buClr>
                <a:schemeClr val="dk2"/>
              </a:buClr>
              <a:buSzPts val="2400"/>
              <a:buFont typeface="Arial"/>
              <a:buNone/>
            </a:pPr>
            <a:r>
              <a:rPr lang="en-US" sz="2400" dirty="0">
                <a:latin typeface="Calibri"/>
                <a:ea typeface="Calibri"/>
                <a:cs typeface="Calibri"/>
                <a:sym typeface="Calibri"/>
              </a:rPr>
              <a:t>-- </a:t>
            </a:r>
            <a:r>
              <a:rPr lang="en-US" sz="2000" u="sng" dirty="0">
                <a:solidFill>
                  <a:schemeClr val="hlink"/>
                </a:solidFill>
                <a:latin typeface="Calibri"/>
                <a:ea typeface="Calibri"/>
                <a:cs typeface="Calibri"/>
                <a:sym typeface="Calibri"/>
                <a:hlinkClick r:id="rId3"/>
              </a:rPr>
              <a:t>https://satdat.ngdc.noaa.gov/sem/goes/data/reprocess/mag/</a:t>
            </a:r>
            <a:r>
              <a:rPr lang="en-US" sz="2000" dirty="0">
                <a:latin typeface="Calibri"/>
                <a:ea typeface="Calibri"/>
                <a:cs typeface="Calibri"/>
                <a:sym typeface="Calibri"/>
              </a:rPr>
              <a:t> </a:t>
            </a:r>
          </a:p>
          <a:p>
            <a:pPr marL="0" marR="0" lvl="0" indent="-152400" algn="l" rtl="0">
              <a:lnSpc>
                <a:spcPct val="115000"/>
              </a:lnSpc>
              <a:spcBef>
                <a:spcPts val="0"/>
              </a:spcBef>
              <a:spcAft>
                <a:spcPts val="0"/>
              </a:spcAft>
              <a:buClr>
                <a:srgbClr val="4A86E8"/>
              </a:buClr>
              <a:buSzPts val="2400"/>
              <a:buFont typeface="Calibri"/>
              <a:buNone/>
            </a:pPr>
            <a:endParaRPr sz="2400" b="1" dirty="0">
              <a:solidFill>
                <a:srgbClr val="005A9E"/>
              </a:solidFill>
              <a:latin typeface="Calibri"/>
              <a:ea typeface="Calibri"/>
              <a:cs typeface="Calibri"/>
              <a:sym typeface="Calibri"/>
            </a:endParaRPr>
          </a:p>
        </p:txBody>
      </p:sp>
      <p:sp>
        <p:nvSpPr>
          <p:cNvPr id="491" name="Shape 491"/>
          <p:cNvSpPr txBox="1">
            <a:spLocks noGrp="1"/>
          </p:cNvSpPr>
          <p:nvPr>
            <p:ph type="sldNum" idx="12"/>
          </p:nvPr>
        </p:nvSpPr>
        <p:spPr>
          <a:xfrm>
            <a:off x="8595300" y="4744009"/>
            <a:ext cx="548700" cy="393600"/>
          </a:xfrm>
          <a:prstGeom prst="rect">
            <a:avLst/>
          </a:prstGeom>
          <a:noFill/>
          <a:ln>
            <a:noFill/>
          </a:ln>
        </p:spPr>
        <p:txBody>
          <a:bodyPr wrap="square" lIns="91425" tIns="91425" rIns="91425" bIns="91425" anchor="ctr" anchorCtr="0">
            <a:noAutofit/>
          </a:bodyPr>
          <a:lstStyle/>
          <a:p>
            <a:pPr marL="0" marR="0" lvl="0" indent="-66675" algn="r" rtl="0">
              <a:lnSpc>
                <a:spcPct val="100000"/>
              </a:lnSpc>
              <a:spcBef>
                <a:spcPts val="0"/>
              </a:spcBef>
              <a:spcAft>
                <a:spcPts val="0"/>
              </a:spcAft>
              <a:buClr>
                <a:srgbClr val="000000"/>
              </a:buClr>
              <a:buSzPts val="1050"/>
              <a:buFont typeface="Arial"/>
              <a:buNone/>
            </a:pPr>
            <a:fld id="{00000000-1234-1234-1234-123412341234}" type="slidenum">
              <a:rPr lang="en-US" sz="1050" b="0" i="0" u="none" strike="noStrike" cap="none">
                <a:solidFill>
                  <a:srgbClr val="000000"/>
                </a:solidFill>
                <a:latin typeface="Arial"/>
                <a:ea typeface="Arial"/>
                <a:cs typeface="Arial"/>
                <a:sym typeface="Arial"/>
              </a:rPr>
              <a:t>13</a:t>
            </a:fld>
            <a:endParaRPr lang="en-US" sz="1050" b="0" i="0" u="none" strike="noStrike" cap="none">
              <a:solidFill>
                <a:srgbClr val="000000"/>
              </a:solidFill>
              <a:latin typeface="Arial"/>
              <a:ea typeface="Arial"/>
              <a:cs typeface="Arial"/>
              <a:sym typeface="Arial"/>
            </a:endParaRPr>
          </a:p>
        </p:txBody>
      </p:sp>
      <p:grpSp>
        <p:nvGrpSpPr>
          <p:cNvPr id="492" name="Shape 492"/>
          <p:cNvGrpSpPr/>
          <p:nvPr/>
        </p:nvGrpSpPr>
        <p:grpSpPr>
          <a:xfrm>
            <a:off x="89384" y="2786511"/>
            <a:ext cx="7119244" cy="2227953"/>
            <a:chOff x="-14609" y="2005550"/>
            <a:chExt cx="8047981" cy="3008714"/>
          </a:xfrm>
        </p:grpSpPr>
        <p:pic>
          <p:nvPicPr>
            <p:cNvPr id="493" name="Shape 493" descr="goes.png"/>
            <p:cNvPicPr preferRelativeResize="0"/>
            <p:nvPr/>
          </p:nvPicPr>
          <p:blipFill rotWithShape="1">
            <a:blip r:embed="rId4">
              <a:alphaModFix/>
            </a:blip>
            <a:srcRect l="3406" t="5898" r="14302" b="8484"/>
            <a:stretch/>
          </p:blipFill>
          <p:spPr>
            <a:xfrm>
              <a:off x="982116" y="2230713"/>
              <a:ext cx="6537758" cy="2477365"/>
            </a:xfrm>
            <a:prstGeom prst="rect">
              <a:avLst/>
            </a:prstGeom>
            <a:noFill/>
            <a:ln>
              <a:noFill/>
            </a:ln>
          </p:spPr>
        </p:pic>
        <p:sp>
          <p:nvSpPr>
            <p:cNvPr id="494" name="Shape 494"/>
            <p:cNvSpPr txBox="1"/>
            <p:nvPr/>
          </p:nvSpPr>
          <p:spPr>
            <a:xfrm>
              <a:off x="-14609" y="3696419"/>
              <a:ext cx="1360500" cy="393600"/>
            </a:xfrm>
            <a:prstGeom prst="rect">
              <a:avLst/>
            </a:prstGeom>
            <a:noFill/>
            <a:ln>
              <a:noFill/>
            </a:ln>
          </p:spPr>
          <p:txBody>
            <a:bodyPr wrap="square" lIns="91425" tIns="91425" rIns="91425" bIns="91425" anchor="t" anchorCtr="0">
              <a:noAutofit/>
            </a:bodyPr>
            <a:lstStyle/>
            <a:p>
              <a:pPr marL="0" marR="0" lvl="0" indent="-10160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G10 (W)</a:t>
              </a:r>
            </a:p>
          </p:txBody>
        </p:sp>
        <p:sp>
          <p:nvSpPr>
            <p:cNvPr id="495" name="Shape 495"/>
            <p:cNvSpPr txBox="1"/>
            <p:nvPr/>
          </p:nvSpPr>
          <p:spPr>
            <a:xfrm>
              <a:off x="-14609" y="3387709"/>
              <a:ext cx="1360500" cy="393600"/>
            </a:xfrm>
            <a:prstGeom prst="rect">
              <a:avLst/>
            </a:prstGeom>
            <a:noFill/>
            <a:ln>
              <a:noFill/>
            </a:ln>
          </p:spPr>
          <p:txBody>
            <a:bodyPr wrap="square" lIns="91425" tIns="91425" rIns="91425" bIns="91425" anchor="t" anchorCtr="0">
              <a:noAutofit/>
            </a:bodyPr>
            <a:lstStyle/>
            <a:p>
              <a:pPr marL="0" marR="0" lvl="0" indent="-10160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G11 (P)</a:t>
              </a:r>
            </a:p>
          </p:txBody>
        </p:sp>
        <p:sp>
          <p:nvSpPr>
            <p:cNvPr id="496" name="Shape 496"/>
            <p:cNvSpPr txBox="1"/>
            <p:nvPr/>
          </p:nvSpPr>
          <p:spPr>
            <a:xfrm>
              <a:off x="-14609" y="3097012"/>
              <a:ext cx="1360500" cy="393600"/>
            </a:xfrm>
            <a:prstGeom prst="rect">
              <a:avLst/>
            </a:prstGeom>
            <a:noFill/>
            <a:ln>
              <a:noFill/>
            </a:ln>
          </p:spPr>
          <p:txBody>
            <a:bodyPr wrap="square" lIns="91425" tIns="91425" rIns="91425" bIns="91425" anchor="t" anchorCtr="0">
              <a:noAutofit/>
            </a:bodyPr>
            <a:lstStyle/>
            <a:p>
              <a:pPr marL="0" marR="0" lvl="0" indent="-10160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G12 (E)</a:t>
              </a:r>
            </a:p>
          </p:txBody>
        </p:sp>
        <p:sp>
          <p:nvSpPr>
            <p:cNvPr id="497" name="Shape 497"/>
            <p:cNvSpPr txBox="1"/>
            <p:nvPr/>
          </p:nvSpPr>
          <p:spPr>
            <a:xfrm>
              <a:off x="-14609" y="2779244"/>
              <a:ext cx="1360500" cy="393600"/>
            </a:xfrm>
            <a:prstGeom prst="rect">
              <a:avLst/>
            </a:prstGeom>
            <a:noFill/>
            <a:ln>
              <a:noFill/>
            </a:ln>
          </p:spPr>
          <p:txBody>
            <a:bodyPr wrap="square" lIns="91425" tIns="91425" rIns="91425" bIns="91425" anchor="t" anchorCtr="0">
              <a:noAutofit/>
            </a:bodyPr>
            <a:lstStyle/>
            <a:p>
              <a:pPr marL="0" marR="0" lvl="0" indent="-10160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G13 (E)</a:t>
              </a:r>
            </a:p>
          </p:txBody>
        </p:sp>
        <p:sp>
          <p:nvSpPr>
            <p:cNvPr id="498" name="Shape 498"/>
            <p:cNvSpPr txBox="1"/>
            <p:nvPr/>
          </p:nvSpPr>
          <p:spPr>
            <a:xfrm>
              <a:off x="-14609" y="2513710"/>
              <a:ext cx="1360500" cy="393600"/>
            </a:xfrm>
            <a:prstGeom prst="rect">
              <a:avLst/>
            </a:prstGeom>
            <a:noFill/>
            <a:ln>
              <a:noFill/>
            </a:ln>
          </p:spPr>
          <p:txBody>
            <a:bodyPr wrap="square" lIns="91425" tIns="91425" rIns="91425" bIns="91425" anchor="t" anchorCtr="0">
              <a:noAutofit/>
            </a:bodyPr>
            <a:lstStyle/>
            <a:p>
              <a:pPr marL="0" marR="0" lvl="0" indent="-10160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G14 (P)</a:t>
              </a:r>
            </a:p>
          </p:txBody>
        </p:sp>
        <p:sp>
          <p:nvSpPr>
            <p:cNvPr id="499" name="Shape 499"/>
            <p:cNvSpPr txBox="1"/>
            <p:nvPr/>
          </p:nvSpPr>
          <p:spPr>
            <a:xfrm>
              <a:off x="-14609" y="2234150"/>
              <a:ext cx="1360500" cy="393600"/>
            </a:xfrm>
            <a:prstGeom prst="rect">
              <a:avLst/>
            </a:prstGeom>
            <a:noFill/>
            <a:ln>
              <a:noFill/>
            </a:ln>
          </p:spPr>
          <p:txBody>
            <a:bodyPr wrap="square" lIns="91425" tIns="91425" rIns="91425" bIns="91425" anchor="t" anchorCtr="0">
              <a:noAutofit/>
            </a:bodyPr>
            <a:lstStyle/>
            <a:p>
              <a:pPr marL="0" marR="0" lvl="0" indent="-10160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G15 (W)</a:t>
              </a:r>
            </a:p>
          </p:txBody>
        </p:sp>
        <p:sp>
          <p:nvSpPr>
            <p:cNvPr id="500" name="Shape 500"/>
            <p:cNvSpPr txBox="1"/>
            <p:nvPr/>
          </p:nvSpPr>
          <p:spPr>
            <a:xfrm>
              <a:off x="504854" y="4619258"/>
              <a:ext cx="1034700" cy="393600"/>
            </a:xfrm>
            <a:prstGeom prst="rect">
              <a:avLst/>
            </a:prstGeom>
            <a:noFill/>
            <a:ln>
              <a:noFill/>
            </a:ln>
          </p:spPr>
          <p:txBody>
            <a:bodyPr wrap="square" lIns="91425" tIns="91425" rIns="91425" bIns="91425" anchor="t" anchorCtr="0">
              <a:noAutofit/>
            </a:bodyPr>
            <a:lstStyle/>
            <a:p>
              <a:pPr marL="0" marR="0" lvl="0" indent="-10160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1995</a:t>
              </a:r>
            </a:p>
          </p:txBody>
        </p:sp>
        <p:sp>
          <p:nvSpPr>
            <p:cNvPr id="501" name="Shape 501"/>
            <p:cNvSpPr txBox="1"/>
            <p:nvPr/>
          </p:nvSpPr>
          <p:spPr>
            <a:xfrm>
              <a:off x="1111525" y="4619258"/>
              <a:ext cx="1034700" cy="393600"/>
            </a:xfrm>
            <a:prstGeom prst="rect">
              <a:avLst/>
            </a:prstGeom>
            <a:noFill/>
            <a:ln>
              <a:noFill/>
            </a:ln>
          </p:spPr>
          <p:txBody>
            <a:bodyPr wrap="square" lIns="91425" tIns="91425" rIns="91425" bIns="91425" anchor="t" anchorCtr="0">
              <a:noAutofit/>
            </a:bodyPr>
            <a:lstStyle/>
            <a:p>
              <a:pPr marL="0" marR="0" lvl="0" indent="-10160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1997</a:t>
              </a:r>
            </a:p>
          </p:txBody>
        </p:sp>
        <p:sp>
          <p:nvSpPr>
            <p:cNvPr id="502" name="Shape 502"/>
            <p:cNvSpPr txBox="1"/>
            <p:nvPr/>
          </p:nvSpPr>
          <p:spPr>
            <a:xfrm>
              <a:off x="1699922" y="4619258"/>
              <a:ext cx="1034700" cy="393600"/>
            </a:xfrm>
            <a:prstGeom prst="rect">
              <a:avLst/>
            </a:prstGeom>
            <a:noFill/>
            <a:ln>
              <a:noFill/>
            </a:ln>
          </p:spPr>
          <p:txBody>
            <a:bodyPr wrap="square" lIns="91425" tIns="91425" rIns="91425" bIns="91425" anchor="t" anchorCtr="0">
              <a:noAutofit/>
            </a:bodyPr>
            <a:lstStyle/>
            <a:p>
              <a:pPr marL="0" marR="0" lvl="0" indent="-10160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1999</a:t>
              </a:r>
            </a:p>
          </p:txBody>
        </p:sp>
        <p:sp>
          <p:nvSpPr>
            <p:cNvPr id="503" name="Shape 503"/>
            <p:cNvSpPr txBox="1"/>
            <p:nvPr/>
          </p:nvSpPr>
          <p:spPr>
            <a:xfrm>
              <a:off x="2315730" y="4619258"/>
              <a:ext cx="1034700" cy="393600"/>
            </a:xfrm>
            <a:prstGeom prst="rect">
              <a:avLst/>
            </a:prstGeom>
            <a:noFill/>
            <a:ln>
              <a:noFill/>
            </a:ln>
          </p:spPr>
          <p:txBody>
            <a:bodyPr wrap="square" lIns="91425" tIns="91425" rIns="91425" bIns="91425" anchor="t" anchorCtr="0">
              <a:noAutofit/>
            </a:bodyPr>
            <a:lstStyle/>
            <a:p>
              <a:pPr marL="0" marR="0" lvl="0" indent="-10160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2001</a:t>
              </a:r>
            </a:p>
          </p:txBody>
        </p:sp>
        <p:sp>
          <p:nvSpPr>
            <p:cNvPr id="504" name="Shape 504"/>
            <p:cNvSpPr txBox="1"/>
            <p:nvPr/>
          </p:nvSpPr>
          <p:spPr>
            <a:xfrm>
              <a:off x="2894979" y="4619258"/>
              <a:ext cx="1034700" cy="393600"/>
            </a:xfrm>
            <a:prstGeom prst="rect">
              <a:avLst/>
            </a:prstGeom>
            <a:noFill/>
            <a:ln>
              <a:noFill/>
            </a:ln>
          </p:spPr>
          <p:txBody>
            <a:bodyPr wrap="square" lIns="91425" tIns="91425" rIns="91425" bIns="91425" anchor="t" anchorCtr="0">
              <a:noAutofit/>
            </a:bodyPr>
            <a:lstStyle/>
            <a:p>
              <a:pPr marL="0" marR="0" lvl="0" indent="-10160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2003</a:t>
              </a:r>
            </a:p>
          </p:txBody>
        </p:sp>
        <p:sp>
          <p:nvSpPr>
            <p:cNvPr id="505" name="Shape 505"/>
            <p:cNvSpPr txBox="1"/>
            <p:nvPr/>
          </p:nvSpPr>
          <p:spPr>
            <a:xfrm>
              <a:off x="4693488" y="4619258"/>
              <a:ext cx="1034700" cy="393600"/>
            </a:xfrm>
            <a:prstGeom prst="rect">
              <a:avLst/>
            </a:prstGeom>
            <a:noFill/>
            <a:ln>
              <a:noFill/>
            </a:ln>
          </p:spPr>
          <p:txBody>
            <a:bodyPr wrap="square" lIns="91425" tIns="91425" rIns="91425" bIns="91425" anchor="t" anchorCtr="0">
              <a:noAutofit/>
            </a:bodyPr>
            <a:lstStyle/>
            <a:p>
              <a:pPr marL="0" marR="0" lvl="0" indent="-10160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2009</a:t>
              </a:r>
            </a:p>
          </p:txBody>
        </p:sp>
        <p:sp>
          <p:nvSpPr>
            <p:cNvPr id="506" name="Shape 506"/>
            <p:cNvSpPr txBox="1"/>
            <p:nvPr/>
          </p:nvSpPr>
          <p:spPr>
            <a:xfrm>
              <a:off x="5277868" y="4619258"/>
              <a:ext cx="1034700" cy="393600"/>
            </a:xfrm>
            <a:prstGeom prst="rect">
              <a:avLst/>
            </a:prstGeom>
            <a:noFill/>
            <a:ln>
              <a:noFill/>
            </a:ln>
          </p:spPr>
          <p:txBody>
            <a:bodyPr wrap="square" lIns="91425" tIns="91425" rIns="91425" bIns="91425" anchor="t" anchorCtr="0">
              <a:noAutofit/>
            </a:bodyPr>
            <a:lstStyle/>
            <a:p>
              <a:pPr marL="0" marR="0" lvl="0" indent="-10160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2011</a:t>
              </a:r>
            </a:p>
          </p:txBody>
        </p:sp>
        <p:sp>
          <p:nvSpPr>
            <p:cNvPr id="507" name="Shape 507"/>
            <p:cNvSpPr txBox="1"/>
            <p:nvPr/>
          </p:nvSpPr>
          <p:spPr>
            <a:xfrm>
              <a:off x="5880010" y="4619258"/>
              <a:ext cx="1034700" cy="393600"/>
            </a:xfrm>
            <a:prstGeom prst="rect">
              <a:avLst/>
            </a:prstGeom>
            <a:noFill/>
            <a:ln>
              <a:noFill/>
            </a:ln>
          </p:spPr>
          <p:txBody>
            <a:bodyPr wrap="square" lIns="91425" tIns="91425" rIns="91425" bIns="91425" anchor="t" anchorCtr="0">
              <a:noAutofit/>
            </a:bodyPr>
            <a:lstStyle/>
            <a:p>
              <a:pPr marL="0" marR="0" lvl="0" indent="-10160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2013</a:t>
              </a:r>
            </a:p>
          </p:txBody>
        </p:sp>
        <p:sp>
          <p:nvSpPr>
            <p:cNvPr id="508" name="Shape 508"/>
            <p:cNvSpPr txBox="1"/>
            <p:nvPr/>
          </p:nvSpPr>
          <p:spPr>
            <a:xfrm>
              <a:off x="6473271" y="4619258"/>
              <a:ext cx="1034700" cy="393600"/>
            </a:xfrm>
            <a:prstGeom prst="rect">
              <a:avLst/>
            </a:prstGeom>
            <a:noFill/>
            <a:ln>
              <a:noFill/>
            </a:ln>
          </p:spPr>
          <p:txBody>
            <a:bodyPr wrap="square" lIns="91425" tIns="91425" rIns="91425" bIns="91425" anchor="t" anchorCtr="0">
              <a:noAutofit/>
            </a:bodyPr>
            <a:lstStyle/>
            <a:p>
              <a:pPr marL="0" marR="0" lvl="0" indent="-10160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2015</a:t>
              </a:r>
            </a:p>
          </p:txBody>
        </p:sp>
        <p:sp>
          <p:nvSpPr>
            <p:cNvPr id="509" name="Shape 509"/>
            <p:cNvSpPr txBox="1"/>
            <p:nvPr/>
          </p:nvSpPr>
          <p:spPr>
            <a:xfrm>
              <a:off x="3495092" y="4616346"/>
              <a:ext cx="1034700" cy="393600"/>
            </a:xfrm>
            <a:prstGeom prst="rect">
              <a:avLst/>
            </a:prstGeom>
            <a:noFill/>
            <a:ln>
              <a:noFill/>
            </a:ln>
          </p:spPr>
          <p:txBody>
            <a:bodyPr wrap="square" lIns="91425" tIns="91425" rIns="91425" bIns="91425" anchor="t" anchorCtr="0">
              <a:noAutofit/>
            </a:bodyPr>
            <a:lstStyle/>
            <a:p>
              <a:pPr marL="0" marR="0" lvl="0" indent="-10160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2005</a:t>
              </a:r>
            </a:p>
          </p:txBody>
        </p:sp>
        <p:sp>
          <p:nvSpPr>
            <p:cNvPr id="510" name="Shape 510"/>
            <p:cNvSpPr txBox="1"/>
            <p:nvPr/>
          </p:nvSpPr>
          <p:spPr>
            <a:xfrm>
              <a:off x="4082661" y="4617752"/>
              <a:ext cx="1034700" cy="393600"/>
            </a:xfrm>
            <a:prstGeom prst="rect">
              <a:avLst/>
            </a:prstGeom>
            <a:noFill/>
            <a:ln>
              <a:noFill/>
            </a:ln>
          </p:spPr>
          <p:txBody>
            <a:bodyPr wrap="square" lIns="91425" tIns="91425" rIns="91425" bIns="91425" anchor="t" anchorCtr="0">
              <a:noAutofit/>
            </a:bodyPr>
            <a:lstStyle/>
            <a:p>
              <a:pPr marL="0" marR="0" lvl="0" indent="-10160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2007</a:t>
              </a:r>
            </a:p>
          </p:txBody>
        </p:sp>
        <p:sp>
          <p:nvSpPr>
            <p:cNvPr id="511" name="Shape 511"/>
            <p:cNvSpPr txBox="1"/>
            <p:nvPr/>
          </p:nvSpPr>
          <p:spPr>
            <a:xfrm>
              <a:off x="6998673" y="4620664"/>
              <a:ext cx="1034700" cy="393600"/>
            </a:xfrm>
            <a:prstGeom prst="rect">
              <a:avLst/>
            </a:prstGeom>
            <a:noFill/>
            <a:ln>
              <a:noFill/>
            </a:ln>
          </p:spPr>
          <p:txBody>
            <a:bodyPr wrap="square" lIns="91425" tIns="91425" rIns="91425" bIns="91425" anchor="t" anchorCtr="0">
              <a:noAutofit/>
            </a:bodyPr>
            <a:lstStyle/>
            <a:p>
              <a:pPr marL="0" marR="0" lvl="0" indent="-101600" algn="ctr" rtl="0">
                <a:lnSpc>
                  <a:spcPct val="100000"/>
                </a:lnSpc>
                <a:spcBef>
                  <a:spcPts val="0"/>
                </a:spcBef>
                <a:spcAft>
                  <a:spcPts val="0"/>
                </a:spcAft>
                <a:buClr>
                  <a:srgbClr val="000000"/>
                </a:buClr>
                <a:buSzPts val="1600"/>
                <a:buFont typeface="Arial"/>
                <a:buNone/>
              </a:pPr>
              <a:r>
                <a:rPr lang="en-US" sz="1600"/>
                <a:t>  </a:t>
              </a:r>
              <a:r>
                <a:rPr lang="en-US" sz="1600" b="0" i="0" u="none" strike="noStrike" cap="none">
                  <a:solidFill>
                    <a:srgbClr val="000000"/>
                  </a:solidFill>
                  <a:latin typeface="Arial"/>
                  <a:ea typeface="Arial"/>
                  <a:cs typeface="Arial"/>
                  <a:sym typeface="Arial"/>
                </a:rPr>
                <a:t>2017</a:t>
              </a:r>
            </a:p>
          </p:txBody>
        </p:sp>
        <p:sp>
          <p:nvSpPr>
            <p:cNvPr id="512" name="Shape 512"/>
            <p:cNvSpPr txBox="1"/>
            <p:nvPr/>
          </p:nvSpPr>
          <p:spPr>
            <a:xfrm>
              <a:off x="-13186" y="4005129"/>
              <a:ext cx="1360500" cy="393600"/>
            </a:xfrm>
            <a:prstGeom prst="rect">
              <a:avLst/>
            </a:prstGeom>
            <a:noFill/>
            <a:ln>
              <a:noFill/>
            </a:ln>
          </p:spPr>
          <p:txBody>
            <a:bodyPr wrap="square" lIns="91425" tIns="91425" rIns="91425" bIns="91425" anchor="t" anchorCtr="0">
              <a:noAutofit/>
            </a:bodyPr>
            <a:lstStyle/>
            <a:p>
              <a:pPr marL="0" marR="0" lvl="0" indent="-10160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G09 (W)</a:t>
              </a:r>
            </a:p>
          </p:txBody>
        </p:sp>
        <p:sp>
          <p:nvSpPr>
            <p:cNvPr id="513" name="Shape 513"/>
            <p:cNvSpPr txBox="1"/>
            <p:nvPr/>
          </p:nvSpPr>
          <p:spPr>
            <a:xfrm>
              <a:off x="-11763" y="4313840"/>
              <a:ext cx="1360500" cy="393600"/>
            </a:xfrm>
            <a:prstGeom prst="rect">
              <a:avLst/>
            </a:prstGeom>
            <a:noFill/>
            <a:ln>
              <a:noFill/>
            </a:ln>
          </p:spPr>
          <p:txBody>
            <a:bodyPr wrap="square" lIns="91425" tIns="91425" rIns="91425" bIns="91425" anchor="t" anchorCtr="0">
              <a:noAutofit/>
            </a:bodyPr>
            <a:lstStyle/>
            <a:p>
              <a:pPr marL="0" marR="0" lvl="0" indent="-10160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G08 (E)</a:t>
              </a:r>
            </a:p>
          </p:txBody>
        </p:sp>
        <p:sp>
          <p:nvSpPr>
            <p:cNvPr id="514" name="Shape 514"/>
            <p:cNvSpPr txBox="1"/>
            <p:nvPr/>
          </p:nvSpPr>
          <p:spPr>
            <a:xfrm>
              <a:off x="-14609" y="2005550"/>
              <a:ext cx="1360500" cy="393600"/>
            </a:xfrm>
            <a:prstGeom prst="rect">
              <a:avLst/>
            </a:prstGeom>
            <a:noFill/>
            <a:ln>
              <a:noFill/>
            </a:ln>
          </p:spPr>
          <p:txBody>
            <a:bodyPr wrap="square" lIns="91425" tIns="91425" rIns="91425" bIns="91425" anchor="t" anchorCtr="0">
              <a:noAutofit/>
            </a:bodyPr>
            <a:lstStyle/>
            <a:p>
              <a:pPr marL="0" marR="0" lvl="0" indent="-101600" algn="l" rtl="0">
                <a:lnSpc>
                  <a:spcPct val="100000"/>
                </a:lnSpc>
                <a:spcBef>
                  <a:spcPts val="0"/>
                </a:spcBef>
                <a:spcAft>
                  <a:spcPts val="0"/>
                </a:spcAft>
                <a:buClr>
                  <a:srgbClr val="000000"/>
                </a:buClr>
                <a:buSzPts val="1600"/>
                <a:buFont typeface="Arial"/>
                <a:buNone/>
              </a:pPr>
              <a:r>
                <a:rPr lang="en-US" sz="1600" b="0" i="1" u="none" strike="noStrike" cap="none">
                  <a:solidFill>
                    <a:srgbClr val="000000"/>
                  </a:solidFill>
                  <a:latin typeface="Arial"/>
                  <a:ea typeface="Arial"/>
                  <a:cs typeface="Arial"/>
                  <a:sym typeface="Arial"/>
                </a:rPr>
                <a:t>G1</a:t>
              </a:r>
              <a:r>
                <a:rPr lang="en-US" sz="1600" i="1"/>
                <a:t>6</a:t>
              </a:r>
              <a:r>
                <a:rPr lang="en-US" sz="1600" b="0" i="1" u="none" strike="noStrike" cap="none">
                  <a:solidFill>
                    <a:srgbClr val="000000"/>
                  </a:solidFill>
                  <a:latin typeface="Arial"/>
                  <a:ea typeface="Arial"/>
                  <a:cs typeface="Arial"/>
                  <a:sym typeface="Arial"/>
                </a:rPr>
                <a:t> (</a:t>
              </a:r>
              <a:r>
                <a:rPr lang="en-US" sz="1600" i="1"/>
                <a:t>E</a:t>
              </a:r>
              <a:r>
                <a:rPr lang="en-US" sz="1600" b="0" i="1" u="none" strike="noStrike" cap="none">
                  <a:solidFill>
                    <a:srgbClr val="000000"/>
                  </a:solidFill>
                  <a:latin typeface="Arial"/>
                  <a:ea typeface="Arial"/>
                  <a:cs typeface="Arial"/>
                  <a:sym typeface="Arial"/>
                </a:rPr>
                <a:t>)</a:t>
              </a:r>
            </a:p>
          </p:txBody>
        </p:sp>
        <p:sp>
          <p:nvSpPr>
            <p:cNvPr id="515" name="Shape 515"/>
            <p:cNvSpPr/>
            <p:nvPr/>
          </p:nvSpPr>
          <p:spPr>
            <a:xfrm>
              <a:off x="7452825" y="2180354"/>
              <a:ext cx="99300" cy="91800"/>
            </a:xfrm>
            <a:prstGeom prst="plus">
              <a:avLst>
                <a:gd name="adj" fmla="val 25000"/>
              </a:avLst>
            </a:prstGeom>
            <a:solidFill>
              <a:srgbClr val="FF99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grpSp>
      <p:sp>
        <p:nvSpPr>
          <p:cNvPr id="516" name="Shape 516"/>
          <p:cNvSpPr txBox="1"/>
          <p:nvPr/>
        </p:nvSpPr>
        <p:spPr>
          <a:xfrm>
            <a:off x="7315200" y="2895600"/>
            <a:ext cx="1828800" cy="1741500"/>
          </a:xfrm>
          <a:prstGeom prst="rect">
            <a:avLst/>
          </a:prstGeom>
          <a:noFill/>
          <a:ln>
            <a:noFill/>
          </a:ln>
        </p:spPr>
        <p:txBody>
          <a:bodyPr wrap="square" lIns="91425" tIns="91425" rIns="91425" bIns="91425" anchor="ctr" anchorCtr="0">
            <a:noAutofit/>
          </a:bodyPr>
          <a:lstStyle/>
          <a:p>
            <a:pPr marL="0" lvl="0" indent="0" algn="ctr" rtl="0">
              <a:lnSpc>
                <a:spcPct val="115000"/>
              </a:lnSpc>
              <a:spcBef>
                <a:spcPts val="0"/>
              </a:spcBef>
              <a:buNone/>
            </a:pPr>
            <a:r>
              <a:rPr lang="en-US" sz="2400" b="1" i="1">
                <a:solidFill>
                  <a:srgbClr val="005A9E"/>
                </a:solidFill>
                <a:latin typeface="Calibri"/>
                <a:ea typeface="Calibri"/>
                <a:cs typeface="Calibri"/>
                <a:sym typeface="Calibri"/>
              </a:rPr>
              <a:t>Feedback is greatly appreciated!</a:t>
            </a:r>
          </a:p>
        </p:txBody>
      </p:sp>
      <p:sp>
        <p:nvSpPr>
          <p:cNvPr id="517" name="Shape 517"/>
          <p:cNvSpPr/>
          <p:nvPr/>
        </p:nvSpPr>
        <p:spPr>
          <a:xfrm>
            <a:off x="981481" y="2886650"/>
            <a:ext cx="6346200" cy="19038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cxnSp>
        <p:nvCxnSpPr>
          <p:cNvPr id="518" name="Shape 518"/>
          <p:cNvCxnSpPr/>
          <p:nvPr/>
        </p:nvCxnSpPr>
        <p:spPr>
          <a:xfrm>
            <a:off x="976717" y="3019372"/>
            <a:ext cx="6312900" cy="0"/>
          </a:xfrm>
          <a:prstGeom prst="straightConnector1">
            <a:avLst/>
          </a:prstGeom>
          <a:noFill/>
          <a:ln w="9525" cap="flat" cmpd="sng">
            <a:solidFill>
              <a:schemeClr val="dk2"/>
            </a:solidFill>
            <a:prstDash val="dot"/>
            <a:round/>
            <a:headEnd type="none" w="lg" len="lg"/>
            <a:tailEnd type="none" w="lg" len="lg"/>
          </a:ln>
        </p:spPr>
      </p:cxnSp>
      <p:cxnSp>
        <p:nvCxnSpPr>
          <p:cNvPr id="519" name="Shape 519"/>
          <p:cNvCxnSpPr/>
          <p:nvPr/>
        </p:nvCxnSpPr>
        <p:spPr>
          <a:xfrm>
            <a:off x="976717" y="3201280"/>
            <a:ext cx="5782800" cy="0"/>
          </a:xfrm>
          <a:prstGeom prst="straightConnector1">
            <a:avLst/>
          </a:prstGeom>
          <a:noFill/>
          <a:ln w="9525" cap="flat" cmpd="sng">
            <a:solidFill>
              <a:schemeClr val="dk2"/>
            </a:solidFill>
            <a:prstDash val="dot"/>
            <a:round/>
            <a:headEnd type="none" w="lg" len="lg"/>
            <a:tailEnd type="none" w="lg" len="lg"/>
          </a:ln>
        </p:spPr>
      </p:cxnSp>
      <p:cxnSp>
        <p:nvCxnSpPr>
          <p:cNvPr id="520" name="Shape 520"/>
          <p:cNvCxnSpPr/>
          <p:nvPr/>
        </p:nvCxnSpPr>
        <p:spPr>
          <a:xfrm>
            <a:off x="976717" y="3395742"/>
            <a:ext cx="5782800" cy="0"/>
          </a:xfrm>
          <a:prstGeom prst="straightConnector1">
            <a:avLst/>
          </a:prstGeom>
          <a:noFill/>
          <a:ln w="9525" cap="flat" cmpd="sng">
            <a:solidFill>
              <a:schemeClr val="dk2"/>
            </a:solidFill>
            <a:prstDash val="dot"/>
            <a:round/>
            <a:headEnd type="none" w="lg" len="lg"/>
            <a:tailEnd type="none" w="lg" len="lg"/>
          </a:ln>
        </p:spPr>
      </p:cxnSp>
      <p:cxnSp>
        <p:nvCxnSpPr>
          <p:cNvPr id="521" name="Shape 521"/>
          <p:cNvCxnSpPr/>
          <p:nvPr/>
        </p:nvCxnSpPr>
        <p:spPr>
          <a:xfrm>
            <a:off x="976717" y="3582280"/>
            <a:ext cx="5782800" cy="0"/>
          </a:xfrm>
          <a:prstGeom prst="straightConnector1">
            <a:avLst/>
          </a:prstGeom>
          <a:noFill/>
          <a:ln w="9525" cap="flat" cmpd="sng">
            <a:solidFill>
              <a:schemeClr val="dk2"/>
            </a:solidFill>
            <a:prstDash val="dot"/>
            <a:round/>
            <a:headEnd type="none" w="lg" len="lg"/>
            <a:tailEnd type="none" w="lg" len="lg"/>
          </a:ln>
        </p:spPr>
      </p:cxnSp>
      <p:cxnSp>
        <p:nvCxnSpPr>
          <p:cNvPr id="522" name="Shape 522"/>
          <p:cNvCxnSpPr/>
          <p:nvPr/>
        </p:nvCxnSpPr>
        <p:spPr>
          <a:xfrm>
            <a:off x="976717" y="3810000"/>
            <a:ext cx="6312900" cy="0"/>
          </a:xfrm>
          <a:prstGeom prst="straightConnector1">
            <a:avLst/>
          </a:prstGeom>
          <a:noFill/>
          <a:ln w="9525" cap="flat" cmpd="sng">
            <a:solidFill>
              <a:schemeClr val="dk2"/>
            </a:solidFill>
            <a:prstDash val="dot"/>
            <a:round/>
            <a:headEnd type="none" w="lg" len="lg"/>
            <a:tailEnd type="none" w="lg" len="lg"/>
          </a:ln>
        </p:spPr>
      </p:cxnSp>
      <p:cxnSp>
        <p:nvCxnSpPr>
          <p:cNvPr id="523" name="Shape 523"/>
          <p:cNvCxnSpPr/>
          <p:nvPr/>
        </p:nvCxnSpPr>
        <p:spPr>
          <a:xfrm>
            <a:off x="976717" y="4038600"/>
            <a:ext cx="6312900" cy="0"/>
          </a:xfrm>
          <a:prstGeom prst="straightConnector1">
            <a:avLst/>
          </a:prstGeom>
          <a:noFill/>
          <a:ln w="9525" cap="flat" cmpd="sng">
            <a:solidFill>
              <a:schemeClr val="dk2"/>
            </a:solidFill>
            <a:prstDash val="dot"/>
            <a:round/>
            <a:headEnd type="none" w="lg" len="lg"/>
            <a:tailEnd type="none" w="lg" len="lg"/>
          </a:ln>
        </p:spPr>
      </p:cxnSp>
      <p:cxnSp>
        <p:nvCxnSpPr>
          <p:cNvPr id="524" name="Shape 524"/>
          <p:cNvCxnSpPr/>
          <p:nvPr/>
        </p:nvCxnSpPr>
        <p:spPr>
          <a:xfrm>
            <a:off x="976717" y="4267200"/>
            <a:ext cx="6312900" cy="0"/>
          </a:xfrm>
          <a:prstGeom prst="straightConnector1">
            <a:avLst/>
          </a:prstGeom>
          <a:noFill/>
          <a:ln w="9525" cap="flat" cmpd="sng">
            <a:solidFill>
              <a:schemeClr val="dk2"/>
            </a:solidFill>
            <a:prstDash val="dot"/>
            <a:round/>
            <a:headEnd type="none" w="lg" len="lg"/>
            <a:tailEnd type="none" w="lg" len="lg"/>
          </a:ln>
        </p:spPr>
      </p:cxnSp>
      <p:cxnSp>
        <p:nvCxnSpPr>
          <p:cNvPr id="525" name="Shape 525"/>
          <p:cNvCxnSpPr/>
          <p:nvPr/>
        </p:nvCxnSpPr>
        <p:spPr>
          <a:xfrm>
            <a:off x="976717" y="4495800"/>
            <a:ext cx="6312900" cy="0"/>
          </a:xfrm>
          <a:prstGeom prst="straightConnector1">
            <a:avLst/>
          </a:prstGeom>
          <a:noFill/>
          <a:ln w="9525" cap="flat" cmpd="sng">
            <a:solidFill>
              <a:schemeClr val="dk2"/>
            </a:solidFill>
            <a:prstDash val="dot"/>
            <a:round/>
            <a:headEnd type="none" w="lg" len="lg"/>
            <a:tailEnd type="none" w="lg" len="lg"/>
          </a:ln>
        </p:spPr>
      </p:cxnSp>
      <p:cxnSp>
        <p:nvCxnSpPr>
          <p:cNvPr id="526" name="Shape 526"/>
          <p:cNvCxnSpPr/>
          <p:nvPr/>
        </p:nvCxnSpPr>
        <p:spPr>
          <a:xfrm>
            <a:off x="976717" y="4724400"/>
            <a:ext cx="6312900" cy="0"/>
          </a:xfrm>
          <a:prstGeom prst="straightConnector1">
            <a:avLst/>
          </a:prstGeom>
          <a:noFill/>
          <a:ln w="9525" cap="flat" cmpd="sng">
            <a:solidFill>
              <a:schemeClr val="dk2"/>
            </a:solidFill>
            <a:prstDash val="dot"/>
            <a:round/>
            <a:headEnd type="none" w="lg" len="lg"/>
            <a:tailEnd type="none" w="lg" len="lg"/>
          </a:ln>
        </p:spPr>
      </p:cxnSp>
      <p:cxnSp>
        <p:nvCxnSpPr>
          <p:cNvPr id="527" name="Shape 527"/>
          <p:cNvCxnSpPr/>
          <p:nvPr/>
        </p:nvCxnSpPr>
        <p:spPr>
          <a:xfrm>
            <a:off x="5414389" y="3200400"/>
            <a:ext cx="1913400" cy="0"/>
          </a:xfrm>
          <a:prstGeom prst="straightConnector1">
            <a:avLst/>
          </a:prstGeom>
          <a:noFill/>
          <a:ln w="28575" cap="flat" cmpd="sng">
            <a:solidFill>
              <a:schemeClr val="dk2"/>
            </a:solidFill>
            <a:prstDash val="solid"/>
            <a:round/>
            <a:headEnd type="none" w="lg" len="lg"/>
            <a:tailEnd type="none" w="lg" len="lg"/>
          </a:ln>
        </p:spPr>
      </p:cxnSp>
      <p:cxnSp>
        <p:nvCxnSpPr>
          <p:cNvPr id="528" name="Shape 528"/>
          <p:cNvCxnSpPr/>
          <p:nvPr/>
        </p:nvCxnSpPr>
        <p:spPr>
          <a:xfrm>
            <a:off x="4889281" y="3395742"/>
            <a:ext cx="304800" cy="0"/>
          </a:xfrm>
          <a:prstGeom prst="straightConnector1">
            <a:avLst/>
          </a:prstGeom>
          <a:noFill/>
          <a:ln w="28575" cap="flat" cmpd="sng">
            <a:solidFill>
              <a:schemeClr val="dk2"/>
            </a:solidFill>
            <a:prstDash val="solid"/>
            <a:round/>
            <a:headEnd type="none" w="lg" len="lg"/>
            <a:tailEnd type="none" w="lg" len="lg"/>
          </a:ln>
        </p:spPr>
      </p:cxnSp>
      <p:cxnSp>
        <p:nvCxnSpPr>
          <p:cNvPr id="529" name="Shape 529"/>
          <p:cNvCxnSpPr/>
          <p:nvPr/>
        </p:nvCxnSpPr>
        <p:spPr>
          <a:xfrm>
            <a:off x="6079882" y="3395742"/>
            <a:ext cx="1247700" cy="0"/>
          </a:xfrm>
          <a:prstGeom prst="straightConnector1">
            <a:avLst/>
          </a:prstGeom>
          <a:noFill/>
          <a:ln w="28575" cap="flat" cmpd="sng">
            <a:solidFill>
              <a:schemeClr val="dk2"/>
            </a:solidFill>
            <a:prstDash val="solid"/>
            <a:round/>
            <a:headEnd type="none" w="lg" len="lg"/>
            <a:tailEnd type="none" w="lg" len="lg"/>
          </a:ln>
        </p:spPr>
      </p:cxnSp>
      <p:cxnSp>
        <p:nvCxnSpPr>
          <p:cNvPr id="530" name="Shape 530"/>
          <p:cNvCxnSpPr/>
          <p:nvPr/>
        </p:nvCxnSpPr>
        <p:spPr>
          <a:xfrm>
            <a:off x="4570309" y="3581400"/>
            <a:ext cx="228600" cy="0"/>
          </a:xfrm>
          <a:prstGeom prst="straightConnector1">
            <a:avLst/>
          </a:prstGeom>
          <a:noFill/>
          <a:ln w="28575" cap="flat" cmpd="sng">
            <a:solidFill>
              <a:schemeClr val="dk2"/>
            </a:solidFill>
            <a:prstDash val="solid"/>
            <a:round/>
            <a:headEnd type="none" w="lg" len="lg"/>
            <a:tailEnd type="none" w="lg" len="lg"/>
          </a:ln>
        </p:spPr>
      </p:cxnSp>
      <p:cxnSp>
        <p:nvCxnSpPr>
          <p:cNvPr id="531" name="Shape 531"/>
          <p:cNvCxnSpPr/>
          <p:nvPr/>
        </p:nvCxnSpPr>
        <p:spPr>
          <a:xfrm>
            <a:off x="5414389" y="3581400"/>
            <a:ext cx="1913400" cy="0"/>
          </a:xfrm>
          <a:prstGeom prst="straightConnector1">
            <a:avLst/>
          </a:prstGeom>
          <a:noFill/>
          <a:ln w="28575" cap="flat" cmpd="sng">
            <a:solidFill>
              <a:schemeClr val="dk2"/>
            </a:solidFill>
            <a:prstDash val="solid"/>
            <a:round/>
            <a:headEnd type="none" w="lg" len="lg"/>
            <a:tailEnd type="none" w="lg" len="lg"/>
          </a:ln>
        </p:spPr>
      </p:cxnSp>
      <p:cxnSp>
        <p:nvCxnSpPr>
          <p:cNvPr id="532" name="Shape 532"/>
          <p:cNvCxnSpPr/>
          <p:nvPr/>
        </p:nvCxnSpPr>
        <p:spPr>
          <a:xfrm>
            <a:off x="3136681" y="3810000"/>
            <a:ext cx="2057400" cy="0"/>
          </a:xfrm>
          <a:prstGeom prst="straightConnector1">
            <a:avLst/>
          </a:prstGeom>
          <a:noFill/>
          <a:ln w="28575" cap="flat" cmpd="sng">
            <a:solidFill>
              <a:schemeClr val="dk2"/>
            </a:solidFill>
            <a:prstDash val="solid"/>
            <a:round/>
            <a:headEnd type="none" w="lg" len="lg"/>
            <a:tailEnd type="none" w="lg" len="lg"/>
          </a:ln>
        </p:spPr>
      </p:cxnSp>
      <p:cxnSp>
        <p:nvCxnSpPr>
          <p:cNvPr id="533" name="Shape 533"/>
          <p:cNvCxnSpPr/>
          <p:nvPr/>
        </p:nvCxnSpPr>
        <p:spPr>
          <a:xfrm>
            <a:off x="2603281" y="4038600"/>
            <a:ext cx="2667000" cy="0"/>
          </a:xfrm>
          <a:prstGeom prst="straightConnector1">
            <a:avLst/>
          </a:prstGeom>
          <a:noFill/>
          <a:ln w="28575" cap="flat" cmpd="sng">
            <a:solidFill>
              <a:schemeClr val="dk2"/>
            </a:solidFill>
            <a:prstDash val="solid"/>
            <a:round/>
            <a:headEnd type="none" w="lg" len="lg"/>
            <a:tailEnd type="none" w="lg" len="lg"/>
          </a:ln>
        </p:spPr>
      </p:cxnSp>
      <p:cxnSp>
        <p:nvCxnSpPr>
          <p:cNvPr id="534" name="Shape 534"/>
          <p:cNvCxnSpPr/>
          <p:nvPr/>
        </p:nvCxnSpPr>
        <p:spPr>
          <a:xfrm>
            <a:off x="1765081" y="4267200"/>
            <a:ext cx="3200400" cy="0"/>
          </a:xfrm>
          <a:prstGeom prst="straightConnector1">
            <a:avLst/>
          </a:prstGeom>
          <a:noFill/>
          <a:ln w="28575" cap="flat" cmpd="sng">
            <a:solidFill>
              <a:schemeClr val="dk2"/>
            </a:solidFill>
            <a:prstDash val="solid"/>
            <a:round/>
            <a:headEnd type="none" w="lg" len="lg"/>
            <a:tailEnd type="none" w="lg" len="lg"/>
          </a:ln>
        </p:spPr>
      </p:cxnSp>
      <p:cxnSp>
        <p:nvCxnSpPr>
          <p:cNvPr id="535" name="Shape 535"/>
          <p:cNvCxnSpPr/>
          <p:nvPr/>
        </p:nvCxnSpPr>
        <p:spPr>
          <a:xfrm>
            <a:off x="1384081" y="4495800"/>
            <a:ext cx="2895600" cy="0"/>
          </a:xfrm>
          <a:prstGeom prst="straightConnector1">
            <a:avLst/>
          </a:prstGeom>
          <a:noFill/>
          <a:ln w="28575" cap="flat" cmpd="sng">
            <a:solidFill>
              <a:schemeClr val="dk2"/>
            </a:solidFill>
            <a:prstDash val="solid"/>
            <a:round/>
            <a:headEnd type="none" w="lg" len="lg"/>
            <a:tailEnd type="none" w="lg" len="lg"/>
          </a:ln>
        </p:spPr>
      </p:cxnSp>
      <p:cxnSp>
        <p:nvCxnSpPr>
          <p:cNvPr id="536" name="Shape 536"/>
          <p:cNvCxnSpPr/>
          <p:nvPr/>
        </p:nvCxnSpPr>
        <p:spPr>
          <a:xfrm>
            <a:off x="983996" y="4724400"/>
            <a:ext cx="2152800" cy="0"/>
          </a:xfrm>
          <a:prstGeom prst="straightConnector1">
            <a:avLst/>
          </a:prstGeom>
          <a:noFill/>
          <a:ln w="28575" cap="flat" cmpd="sng">
            <a:solidFill>
              <a:schemeClr val="dk2"/>
            </a:solidFill>
            <a:prstDash val="solid"/>
            <a:round/>
            <a:headEnd type="none" w="lg" len="lg"/>
            <a:tailEnd type="none" w="lg" len="lg"/>
          </a:ln>
        </p:spPr>
      </p:cxnSp>
      <p:sp>
        <p:nvSpPr>
          <p:cNvPr id="537" name="Shape 537"/>
          <p:cNvSpPr txBox="1"/>
          <p:nvPr/>
        </p:nvSpPr>
        <p:spPr>
          <a:xfrm>
            <a:off x="6793381" y="4724400"/>
            <a:ext cx="915300" cy="291600"/>
          </a:xfrm>
          <a:prstGeom prst="rect">
            <a:avLst/>
          </a:prstGeom>
          <a:noFill/>
          <a:ln>
            <a:noFill/>
          </a:ln>
        </p:spPr>
        <p:txBody>
          <a:bodyPr wrap="square" lIns="91425" tIns="91425" rIns="91425" bIns="91425" anchor="t" anchorCtr="0">
            <a:noAutofit/>
          </a:bodyPr>
          <a:lstStyle/>
          <a:p>
            <a:pPr marL="0" marR="0" lvl="0" indent="-101600" algn="ctr" rtl="0">
              <a:lnSpc>
                <a:spcPct val="100000"/>
              </a:lnSpc>
              <a:spcBef>
                <a:spcPts val="0"/>
              </a:spcBef>
              <a:spcAft>
                <a:spcPts val="0"/>
              </a:spcAft>
              <a:buClr>
                <a:srgbClr val="000000"/>
              </a:buClr>
              <a:buSzPts val="1600"/>
              <a:buFont typeface="Arial"/>
              <a:buNone/>
            </a:pPr>
            <a:r>
              <a:rPr lang="en-US" sz="1600"/>
              <a:t>  </a:t>
            </a:r>
            <a:r>
              <a:rPr lang="en-US" sz="1600" b="0" i="0" u="none" strike="noStrike" cap="none">
                <a:solidFill>
                  <a:srgbClr val="000000"/>
                </a:solidFill>
                <a:latin typeface="Arial"/>
                <a:ea typeface="Arial"/>
                <a:cs typeface="Arial"/>
                <a:sym typeface="Arial"/>
              </a:rPr>
              <a:t>201</a:t>
            </a:r>
            <a:r>
              <a:rPr lang="en-US" sz="1600"/>
              <a:t>8</a:t>
            </a:r>
          </a:p>
        </p:txBody>
      </p:sp>
      <p:cxnSp>
        <p:nvCxnSpPr>
          <p:cNvPr id="538" name="Shape 538"/>
          <p:cNvCxnSpPr/>
          <p:nvPr/>
        </p:nvCxnSpPr>
        <p:spPr>
          <a:xfrm>
            <a:off x="6794281" y="3024143"/>
            <a:ext cx="533400" cy="0"/>
          </a:xfrm>
          <a:prstGeom prst="straightConnector1">
            <a:avLst/>
          </a:prstGeom>
          <a:noFill/>
          <a:ln w="28575" cap="flat" cmpd="sng">
            <a:solidFill>
              <a:schemeClr val="dk2"/>
            </a:solidFill>
            <a:prstDash val="solid"/>
            <a:round/>
            <a:headEnd type="none" w="lg" len="lg"/>
            <a:tailEnd type="none" w="lg" len="lg"/>
          </a:ln>
        </p:spPr>
      </p:cxnSp>
      <p:sp>
        <p:nvSpPr>
          <p:cNvPr id="539" name="Shape 539"/>
          <p:cNvSpPr/>
          <p:nvPr/>
        </p:nvSpPr>
        <p:spPr>
          <a:xfrm>
            <a:off x="6718081" y="2957486"/>
            <a:ext cx="117300" cy="125100"/>
          </a:xfrm>
          <a:prstGeom prst="plus">
            <a:avLst>
              <a:gd name="adj" fmla="val 25000"/>
            </a:avLst>
          </a:prstGeom>
          <a:solidFill>
            <a:srgbClr val="FF99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540" name="Shape 540"/>
          <p:cNvSpPr txBox="1"/>
          <p:nvPr/>
        </p:nvSpPr>
        <p:spPr>
          <a:xfrm>
            <a:off x="4389120" y="4267199"/>
            <a:ext cx="2926081" cy="533351"/>
          </a:xfrm>
          <a:prstGeom prst="rect">
            <a:avLst/>
          </a:prstGeom>
          <a:noFill/>
          <a:ln>
            <a:noFill/>
          </a:ln>
        </p:spPr>
        <p:txBody>
          <a:bodyPr wrap="square" lIns="91425" tIns="91425" rIns="91425" bIns="91425" anchor="t" anchorCtr="0">
            <a:noAutofit/>
          </a:bodyPr>
          <a:lstStyle/>
          <a:p>
            <a:pPr marL="0" lvl="0" indent="0" algn="ctr">
              <a:spcBef>
                <a:spcPts val="0"/>
              </a:spcBef>
              <a:buNone/>
            </a:pPr>
            <a:r>
              <a:rPr lang="en-US" sz="1000" i="1" dirty="0" smtClean="0"/>
              <a:t>Notional periods of availability, </a:t>
            </a:r>
            <a:r>
              <a:rPr lang="en-US" sz="1000" i="1" dirty="0"/>
              <a:t>contact </a:t>
            </a:r>
            <a:r>
              <a:rPr lang="en-US" sz="1000" i="1" dirty="0" err="1" smtClean="0"/>
              <a:t>rob.redmon@noaa.gov</a:t>
            </a:r>
            <a:r>
              <a:rPr lang="en-US" sz="1000" i="1" dirty="0" smtClean="0"/>
              <a:t> to </a:t>
            </a:r>
            <a:r>
              <a:rPr lang="en-US" sz="1000" i="1" dirty="0"/>
              <a:t>confirm specific dates</a:t>
            </a:r>
            <a:r>
              <a:rPr lang="en-US" sz="1000" i="1" dirty="0" smtClean="0"/>
              <a:t>.</a:t>
            </a:r>
            <a:endParaRPr lang="en-US" sz="1000" i="1"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Shape 545"/>
          <p:cNvSpPr txBox="1">
            <a:spLocks noGrp="1"/>
          </p:cNvSpPr>
          <p:nvPr>
            <p:ph type="title"/>
          </p:nvPr>
        </p:nvSpPr>
        <p:spPr>
          <a:xfrm>
            <a:off x="138545" y="8145"/>
            <a:ext cx="8693755" cy="572700"/>
          </a:xfrm>
          <a:prstGeom prst="rect">
            <a:avLst/>
          </a:prstGeom>
          <a:no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chemeClr val="dk1"/>
              </a:buClr>
              <a:buSzPts val="3600"/>
              <a:buFont typeface="Arial Narrow"/>
              <a:buNone/>
            </a:pPr>
            <a:r>
              <a:rPr lang="en-US" sz="3600" b="0" i="0" u="none" strike="noStrike" cap="none" dirty="0">
                <a:solidFill>
                  <a:srgbClr val="005A9E"/>
                </a:solidFill>
                <a:latin typeface="Arial Narrow"/>
                <a:ea typeface="Arial Narrow"/>
                <a:cs typeface="Arial Narrow"/>
                <a:sym typeface="Arial Narrow"/>
              </a:rPr>
              <a:t>Acknowledgements</a:t>
            </a:r>
          </a:p>
        </p:txBody>
      </p:sp>
      <p:sp>
        <p:nvSpPr>
          <p:cNvPr id="546" name="Shape 546"/>
          <p:cNvSpPr txBox="1">
            <a:spLocks noGrp="1"/>
          </p:cNvSpPr>
          <p:nvPr>
            <p:ph type="body" idx="1"/>
          </p:nvPr>
        </p:nvSpPr>
        <p:spPr>
          <a:xfrm>
            <a:off x="311700" y="485960"/>
            <a:ext cx="8520600" cy="2694120"/>
          </a:xfrm>
          <a:prstGeom prst="rect">
            <a:avLst/>
          </a:prstGeom>
          <a:noFill/>
          <a:ln>
            <a:noFill/>
          </a:ln>
        </p:spPr>
        <p:txBody>
          <a:bodyPr wrap="square" lIns="91425" tIns="91425" rIns="91425" bIns="91425" anchor="t" anchorCtr="0">
            <a:noAutofit/>
          </a:bodyPr>
          <a:lstStyle/>
          <a:p>
            <a:pPr marL="0" marR="0" lvl="0" indent="-127000" algn="l" rtl="0">
              <a:lnSpc>
                <a:spcPct val="115000"/>
              </a:lnSpc>
              <a:spcBef>
                <a:spcPts val="0"/>
              </a:spcBef>
              <a:spcAft>
                <a:spcPts val="0"/>
              </a:spcAft>
              <a:buClr>
                <a:schemeClr val="dk2"/>
              </a:buClr>
              <a:buSzPts val="2000"/>
              <a:buFont typeface="Calibri"/>
              <a:buNone/>
            </a:pPr>
            <a:r>
              <a:rPr lang="en-US" sz="2000" b="0" i="0" u="none" strike="noStrike" cap="none" dirty="0">
                <a:solidFill>
                  <a:schemeClr val="dk1"/>
                </a:solidFill>
                <a:latin typeface="Calibri"/>
                <a:ea typeface="Calibri"/>
                <a:cs typeface="Calibri"/>
                <a:sym typeface="Calibri"/>
              </a:rPr>
              <a:t>The authors thank the following persons and institutions for their </a:t>
            </a:r>
            <a:r>
              <a:rPr lang="en-US" sz="2000" b="0" i="0" u="none" strike="noStrike" cap="none" dirty="0" smtClean="0">
                <a:solidFill>
                  <a:schemeClr val="dk1"/>
                </a:solidFill>
                <a:latin typeface="Calibri"/>
                <a:ea typeface="Calibri"/>
                <a:cs typeface="Calibri"/>
                <a:sym typeface="Calibri"/>
              </a:rPr>
              <a:t>support: </a:t>
            </a:r>
            <a:endParaRPr sz="2000" b="0" i="0" u="none" strike="noStrike" cap="none" dirty="0">
              <a:solidFill>
                <a:schemeClr val="dk1"/>
              </a:solidFill>
              <a:latin typeface="Calibri"/>
              <a:ea typeface="Calibri"/>
              <a:cs typeface="Calibri"/>
              <a:sym typeface="Calibri"/>
            </a:endParaRPr>
          </a:p>
          <a:p>
            <a:pPr marL="0" marR="0" lvl="0" indent="-127000" algn="l" rtl="0">
              <a:lnSpc>
                <a:spcPct val="115000"/>
              </a:lnSpc>
              <a:spcBef>
                <a:spcPts val="0"/>
              </a:spcBef>
              <a:spcAft>
                <a:spcPts val="0"/>
              </a:spcAft>
              <a:buClr>
                <a:schemeClr val="dk2"/>
              </a:buClr>
              <a:buSzPts val="2000"/>
              <a:buFont typeface="Calibri"/>
              <a:buNone/>
            </a:pPr>
            <a:r>
              <a:rPr lang="en-US" sz="2000" b="0" i="0" u="none" strike="noStrike" cap="none" dirty="0">
                <a:solidFill>
                  <a:schemeClr val="dk1"/>
                </a:solidFill>
                <a:latin typeface="Calibri"/>
                <a:ea typeface="Calibri"/>
                <a:cs typeface="Calibri"/>
                <a:sym typeface="Calibri"/>
              </a:rPr>
              <a:t>(1) </a:t>
            </a:r>
            <a:r>
              <a:rPr lang="en-US" sz="2000" b="0" i="0" u="none" strike="noStrike" cap="none" dirty="0" smtClean="0">
                <a:solidFill>
                  <a:schemeClr val="dk1"/>
                </a:solidFill>
                <a:latin typeface="Calibri"/>
                <a:ea typeface="Calibri"/>
                <a:cs typeface="Calibri"/>
                <a:sym typeface="Calibri"/>
              </a:rPr>
              <a:t>Funding: NOAA’s </a:t>
            </a:r>
            <a:r>
              <a:rPr lang="en-US" sz="2000" b="0" i="0" u="none" strike="noStrike" cap="none" dirty="0">
                <a:solidFill>
                  <a:schemeClr val="dk1"/>
                </a:solidFill>
                <a:latin typeface="Calibri"/>
                <a:ea typeface="Calibri"/>
                <a:cs typeface="Calibri"/>
                <a:sym typeface="Calibri"/>
              </a:rPr>
              <a:t>Big Earth Data Initiative (PM: J. de la </a:t>
            </a:r>
            <a:r>
              <a:rPr lang="en-US" sz="2000" b="0" i="0" u="none" strike="noStrike" cap="none" dirty="0" err="1">
                <a:solidFill>
                  <a:schemeClr val="dk1"/>
                </a:solidFill>
                <a:latin typeface="Calibri"/>
                <a:ea typeface="Calibri"/>
                <a:cs typeface="Calibri"/>
                <a:sym typeface="Calibri"/>
              </a:rPr>
              <a:t>Beaujardière</a:t>
            </a:r>
            <a:r>
              <a:rPr lang="en-US" sz="2000" b="0" i="0" u="none" strike="noStrike" cap="none" dirty="0" smtClean="0">
                <a:solidFill>
                  <a:schemeClr val="dk1"/>
                </a:solidFill>
                <a:latin typeface="Calibri"/>
                <a:ea typeface="Calibri"/>
                <a:cs typeface="Calibri"/>
                <a:sym typeface="Calibri"/>
              </a:rPr>
              <a:t>).</a:t>
            </a:r>
            <a:endParaRPr sz="2000" b="0" i="0" u="none" strike="noStrike" cap="none" dirty="0">
              <a:solidFill>
                <a:schemeClr val="dk1"/>
              </a:solidFill>
              <a:latin typeface="Calibri"/>
              <a:ea typeface="Calibri"/>
              <a:cs typeface="Calibri"/>
              <a:sym typeface="Calibri"/>
            </a:endParaRPr>
          </a:p>
          <a:p>
            <a:pPr marL="0" marR="0" lvl="0" indent="-127000" algn="l" rtl="0">
              <a:lnSpc>
                <a:spcPct val="115000"/>
              </a:lnSpc>
              <a:spcBef>
                <a:spcPts val="0"/>
              </a:spcBef>
              <a:spcAft>
                <a:spcPts val="0"/>
              </a:spcAft>
              <a:buClr>
                <a:schemeClr val="dk2"/>
              </a:buClr>
              <a:buSzPts val="2000"/>
              <a:buFont typeface="Calibri"/>
              <a:buNone/>
            </a:pPr>
            <a:r>
              <a:rPr lang="en-US" sz="2000" b="0" i="0" u="none" strike="noStrike" cap="none" dirty="0">
                <a:solidFill>
                  <a:schemeClr val="dk1"/>
                </a:solidFill>
                <a:latin typeface="Calibri"/>
                <a:ea typeface="Calibri"/>
                <a:cs typeface="Calibri"/>
                <a:sym typeface="Calibri"/>
              </a:rPr>
              <a:t>(2) A. Newman, L. Matheson, H. Farthing, D. Wilkinson, H. </a:t>
            </a:r>
            <a:r>
              <a:rPr lang="en-US" sz="2000" b="0" i="0" u="none" strike="noStrike" cap="none" dirty="0" err="1">
                <a:solidFill>
                  <a:schemeClr val="dk1"/>
                </a:solidFill>
                <a:latin typeface="Calibri"/>
                <a:ea typeface="Calibri"/>
                <a:cs typeface="Calibri"/>
                <a:sym typeface="Calibri"/>
              </a:rPr>
              <a:t>Bysal</a:t>
            </a:r>
            <a:r>
              <a:rPr lang="en-US" sz="2000" dirty="0">
                <a:solidFill>
                  <a:schemeClr val="dk1"/>
                </a:solidFill>
                <a:latin typeface="Calibri"/>
                <a:ea typeface="Calibri"/>
                <a:cs typeface="Calibri"/>
                <a:sym typeface="Calibri"/>
              </a:rPr>
              <a:t>, D. </a:t>
            </a:r>
            <a:r>
              <a:rPr lang="en-US" sz="2000" dirty="0" err="1">
                <a:solidFill>
                  <a:schemeClr val="dk1"/>
                </a:solidFill>
                <a:latin typeface="Calibri"/>
                <a:ea typeface="Calibri"/>
                <a:cs typeface="Calibri"/>
                <a:sym typeface="Calibri"/>
              </a:rPr>
              <a:t>Niklewski</a:t>
            </a:r>
            <a:r>
              <a:rPr lang="en-US" sz="2000" dirty="0">
                <a:solidFill>
                  <a:schemeClr val="dk1"/>
                </a:solidFill>
                <a:latin typeface="Calibri"/>
                <a:ea typeface="Calibri"/>
                <a:cs typeface="Calibri"/>
                <a:sym typeface="Calibri"/>
              </a:rPr>
              <a:t>, S. </a:t>
            </a:r>
            <a:r>
              <a:rPr lang="en-US" sz="2000" dirty="0" err="1">
                <a:solidFill>
                  <a:schemeClr val="dk1"/>
                </a:solidFill>
                <a:latin typeface="Calibri"/>
                <a:ea typeface="Calibri"/>
                <a:cs typeface="Calibri"/>
                <a:sym typeface="Calibri"/>
              </a:rPr>
              <a:t>Elkington</a:t>
            </a:r>
            <a:r>
              <a:rPr lang="en-US" sz="2000" b="0" i="0" u="none" strike="noStrike" cap="none" dirty="0">
                <a:solidFill>
                  <a:schemeClr val="dk1"/>
                </a:solidFill>
                <a:latin typeface="Calibri"/>
                <a:ea typeface="Calibri"/>
                <a:cs typeface="Calibri"/>
                <a:sym typeface="Calibri"/>
              </a:rPr>
              <a:t>; NCEI, SWPC.</a:t>
            </a:r>
          </a:p>
          <a:p>
            <a:pPr marL="0" marR="0" lvl="0" indent="-77610" algn="l" rtl="0">
              <a:lnSpc>
                <a:spcPct val="115000"/>
              </a:lnSpc>
              <a:spcBef>
                <a:spcPts val="0"/>
              </a:spcBef>
              <a:spcAft>
                <a:spcPts val="0"/>
              </a:spcAft>
              <a:buClr>
                <a:schemeClr val="dk1"/>
              </a:buClr>
              <a:buSzPts val="1222"/>
              <a:buFont typeface="Arial"/>
              <a:buNone/>
            </a:pPr>
            <a:r>
              <a:rPr lang="en-US" sz="2000" b="0" i="0" u="none" strike="noStrike" cap="none" dirty="0" smtClean="0">
                <a:solidFill>
                  <a:schemeClr val="dk1"/>
                </a:solidFill>
                <a:latin typeface="Calibri"/>
                <a:ea typeface="Calibri"/>
                <a:cs typeface="Calibri"/>
                <a:sym typeface="Calibri"/>
              </a:rPr>
              <a:t>(</a:t>
            </a:r>
            <a:r>
              <a:rPr lang="en-US" sz="2000" b="0" i="0" u="none" strike="noStrike" cap="none" dirty="0">
                <a:solidFill>
                  <a:schemeClr val="dk1"/>
                </a:solidFill>
                <a:latin typeface="Calibri"/>
                <a:ea typeface="Calibri"/>
                <a:cs typeface="Calibri"/>
                <a:sym typeface="Calibri"/>
              </a:rPr>
              <a:t>3) MAG ground station data was provided </a:t>
            </a:r>
            <a:r>
              <a:rPr lang="en-US" sz="2000" b="0" i="0" u="none" strike="noStrike" cap="none" dirty="0" smtClean="0">
                <a:solidFill>
                  <a:schemeClr val="dk1"/>
                </a:solidFill>
                <a:latin typeface="Calibri"/>
                <a:ea typeface="Calibri"/>
                <a:cs typeface="Calibri"/>
                <a:sym typeface="Calibri"/>
              </a:rPr>
              <a:t>by </a:t>
            </a:r>
            <a:r>
              <a:rPr lang="en-US" sz="2000" b="0" i="0" u="none" strike="noStrike" cap="none" dirty="0" err="1" smtClean="0">
                <a:solidFill>
                  <a:schemeClr val="dk1"/>
                </a:solidFill>
                <a:latin typeface="Calibri"/>
                <a:ea typeface="Calibri"/>
                <a:cs typeface="Calibri"/>
                <a:sym typeface="Calibri"/>
              </a:rPr>
              <a:t>Carisma</a:t>
            </a:r>
            <a:r>
              <a:rPr lang="en-US" sz="2000" b="0" i="0" u="none" strike="noStrike" cap="none" dirty="0" smtClean="0">
                <a:solidFill>
                  <a:schemeClr val="dk1"/>
                </a:solidFill>
                <a:latin typeface="Calibri"/>
                <a:ea typeface="Calibri"/>
                <a:cs typeface="Calibri"/>
                <a:sym typeface="Calibri"/>
              </a:rPr>
              <a:t>; </a:t>
            </a:r>
            <a:r>
              <a:rPr lang="en-US" sz="2000" b="0" i="0" u="none" strike="noStrike" cap="none" dirty="0">
                <a:solidFill>
                  <a:schemeClr val="dk1"/>
                </a:solidFill>
                <a:latin typeface="Calibri"/>
                <a:ea typeface="Calibri"/>
                <a:cs typeface="Calibri"/>
                <a:sym typeface="Calibri"/>
              </a:rPr>
              <a:t>David </a:t>
            </a:r>
            <a:r>
              <a:rPr lang="en-US" sz="2000" b="0" i="0" u="none" strike="noStrike" cap="none" dirty="0" err="1">
                <a:solidFill>
                  <a:schemeClr val="dk1"/>
                </a:solidFill>
                <a:latin typeface="Calibri"/>
                <a:ea typeface="Calibri"/>
                <a:cs typeface="Calibri"/>
                <a:sym typeface="Calibri"/>
              </a:rPr>
              <a:t>Calp</a:t>
            </a:r>
            <a:r>
              <a:rPr lang="en-US" sz="2000" b="0" i="0" u="none" strike="noStrike" cap="none" dirty="0">
                <a:solidFill>
                  <a:schemeClr val="dk1"/>
                </a:solidFill>
                <a:latin typeface="Calibri"/>
                <a:ea typeface="Calibri"/>
                <a:cs typeface="Calibri"/>
                <a:sym typeface="Calibri"/>
              </a:rPr>
              <a:t> (</a:t>
            </a:r>
            <a:r>
              <a:rPr lang="en-US" sz="2000" b="0" i="0" u="none" strike="noStrike" cap="none" dirty="0" err="1">
                <a:solidFill>
                  <a:schemeClr val="dk1"/>
                </a:solidFill>
                <a:latin typeface="Calibri"/>
                <a:ea typeface="Calibri"/>
                <a:cs typeface="Calibri"/>
                <a:sym typeface="Calibri"/>
              </a:rPr>
              <a:t>NRCan</a:t>
            </a:r>
            <a:r>
              <a:rPr lang="en-US" sz="2000" b="0" i="0" u="none" strike="noStrike" cap="none" dirty="0">
                <a:solidFill>
                  <a:schemeClr val="dk1"/>
                </a:solidFill>
                <a:latin typeface="Calibri"/>
                <a:ea typeface="Calibri"/>
                <a:cs typeface="Calibri"/>
                <a:sym typeface="Calibri"/>
              </a:rPr>
              <a:t>/</a:t>
            </a:r>
            <a:r>
              <a:rPr lang="en-US" sz="2000" b="0" i="0" u="none" strike="noStrike" cap="none" dirty="0" err="1">
                <a:solidFill>
                  <a:schemeClr val="dk1"/>
                </a:solidFill>
                <a:latin typeface="Calibri"/>
                <a:ea typeface="Calibri"/>
                <a:cs typeface="Calibri"/>
                <a:sym typeface="Calibri"/>
              </a:rPr>
              <a:t>RNCan</a:t>
            </a:r>
            <a:r>
              <a:rPr lang="en-US" sz="2000" b="0" i="0" u="none" strike="noStrike" cap="none" dirty="0">
                <a:solidFill>
                  <a:schemeClr val="dk1"/>
                </a:solidFill>
                <a:latin typeface="Calibri"/>
                <a:ea typeface="Calibri"/>
                <a:cs typeface="Calibri"/>
                <a:sym typeface="Calibri"/>
              </a:rPr>
              <a:t>) via the Geological Survey of Canada (GSC) and National Resources Canada (</a:t>
            </a:r>
            <a:r>
              <a:rPr lang="en-US" sz="2000" b="0" i="0" u="none" strike="noStrike" cap="none" dirty="0" err="1">
                <a:solidFill>
                  <a:schemeClr val="dk1"/>
                </a:solidFill>
                <a:latin typeface="Calibri"/>
                <a:ea typeface="Calibri"/>
                <a:cs typeface="Calibri"/>
                <a:sym typeface="Calibri"/>
              </a:rPr>
              <a:t>NRCan</a:t>
            </a:r>
            <a:r>
              <a:rPr lang="en-US" sz="2000" b="0" i="0" u="none" strike="noStrike" cap="none" dirty="0">
                <a:solidFill>
                  <a:schemeClr val="dk1"/>
                </a:solidFill>
                <a:latin typeface="Calibri"/>
                <a:ea typeface="Calibri"/>
                <a:cs typeface="Calibri"/>
                <a:sym typeface="Calibri"/>
              </a:rPr>
              <a:t>). </a:t>
            </a:r>
            <a:r>
              <a:rPr lang="en-US" sz="2000" b="0" i="0" u="sng" strike="noStrike" cap="none" dirty="0">
                <a:solidFill>
                  <a:schemeClr val="hlink"/>
                </a:solidFill>
                <a:latin typeface="Calibri"/>
                <a:ea typeface="Calibri"/>
                <a:cs typeface="Calibri"/>
                <a:sym typeface="Calibri"/>
                <a:hlinkClick r:id="rId3"/>
              </a:rPr>
              <a:t>http://www.geomag.nrcan.gc.ca/index-en.php</a:t>
            </a:r>
          </a:p>
          <a:p>
            <a:pPr marL="0" marR="0" lvl="0" indent="-77610" algn="l" rtl="0">
              <a:lnSpc>
                <a:spcPct val="115000"/>
              </a:lnSpc>
              <a:spcBef>
                <a:spcPts val="0"/>
              </a:spcBef>
              <a:spcAft>
                <a:spcPts val="0"/>
              </a:spcAft>
              <a:buClr>
                <a:schemeClr val="dk1"/>
              </a:buClr>
              <a:buSzPts val="1222"/>
              <a:buFont typeface="Arial"/>
              <a:buNone/>
            </a:pPr>
            <a:endParaRPr sz="2000" b="0" i="0" u="none" strike="noStrike" cap="none" dirty="0">
              <a:solidFill>
                <a:schemeClr val="dk1"/>
              </a:solidFill>
              <a:latin typeface="Calibri"/>
              <a:ea typeface="Calibri"/>
              <a:cs typeface="Calibri"/>
              <a:sym typeface="Calibri"/>
            </a:endParaRPr>
          </a:p>
          <a:p>
            <a:pPr marL="0" marR="0" lvl="0" indent="-127000" algn="l" rtl="0">
              <a:lnSpc>
                <a:spcPct val="115000"/>
              </a:lnSpc>
              <a:spcBef>
                <a:spcPts val="0"/>
              </a:spcBef>
              <a:spcAft>
                <a:spcPts val="0"/>
              </a:spcAft>
              <a:buClr>
                <a:schemeClr val="dk2"/>
              </a:buClr>
              <a:buSzPts val="2000"/>
              <a:buFont typeface="Arial"/>
              <a:buNone/>
            </a:pPr>
            <a:endParaRPr sz="2000" b="0" i="0" u="none" strike="noStrike" cap="none" dirty="0">
              <a:solidFill>
                <a:schemeClr val="dk1"/>
              </a:solidFill>
              <a:latin typeface="Calibri"/>
              <a:ea typeface="Calibri"/>
              <a:cs typeface="Calibri"/>
              <a:sym typeface="Calibri"/>
            </a:endParaRPr>
          </a:p>
        </p:txBody>
      </p:sp>
      <p:sp>
        <p:nvSpPr>
          <p:cNvPr id="547" name="Shape 547"/>
          <p:cNvSpPr txBox="1">
            <a:spLocks noGrp="1"/>
          </p:cNvSpPr>
          <p:nvPr>
            <p:ph type="sldNum" idx="12"/>
          </p:nvPr>
        </p:nvSpPr>
        <p:spPr>
          <a:xfrm>
            <a:off x="8595300" y="4754618"/>
            <a:ext cx="548700" cy="393600"/>
          </a:xfrm>
          <a:prstGeom prst="rect">
            <a:avLst/>
          </a:prstGeom>
          <a:noFill/>
          <a:ln>
            <a:noFill/>
          </a:ln>
        </p:spPr>
        <p:txBody>
          <a:bodyPr wrap="square" lIns="91425" tIns="91425" rIns="91425" bIns="91425" anchor="ctr" anchorCtr="0">
            <a:noAutofit/>
          </a:bodyPr>
          <a:lstStyle/>
          <a:p>
            <a:pPr marL="0" marR="0" lvl="0" indent="-66675" algn="r" rtl="0">
              <a:lnSpc>
                <a:spcPct val="100000"/>
              </a:lnSpc>
              <a:spcBef>
                <a:spcPts val="0"/>
              </a:spcBef>
              <a:spcAft>
                <a:spcPts val="0"/>
              </a:spcAft>
              <a:buClr>
                <a:srgbClr val="000000"/>
              </a:buClr>
              <a:buSzPts val="1050"/>
              <a:buFont typeface="Arial"/>
              <a:buNone/>
            </a:pPr>
            <a:fld id="{00000000-1234-1234-1234-123412341234}" type="slidenum">
              <a:rPr lang="en-US" sz="1050" b="0" i="0" u="none" strike="noStrike" cap="none">
                <a:solidFill>
                  <a:srgbClr val="000000"/>
                </a:solidFill>
                <a:latin typeface="Arial"/>
                <a:ea typeface="Arial"/>
                <a:cs typeface="Arial"/>
                <a:sym typeface="Arial"/>
              </a:rPr>
              <a:t>14</a:t>
            </a:fld>
            <a:endParaRPr lang="en-US" sz="1050" b="0" i="0" u="none" strike="noStrike" cap="none">
              <a:solidFill>
                <a:srgbClr val="000000"/>
              </a:solidFill>
              <a:latin typeface="Arial"/>
              <a:ea typeface="Arial"/>
              <a:cs typeface="Arial"/>
              <a:sym typeface="Arial"/>
            </a:endParaRPr>
          </a:p>
        </p:txBody>
      </p:sp>
      <p:sp>
        <p:nvSpPr>
          <p:cNvPr id="2" name="Rectangle 1"/>
          <p:cNvSpPr/>
          <p:nvPr/>
        </p:nvSpPr>
        <p:spPr>
          <a:xfrm>
            <a:off x="311700" y="3781128"/>
            <a:ext cx="8520600" cy="1169551"/>
          </a:xfrm>
          <a:prstGeom prst="rect">
            <a:avLst/>
          </a:prstGeom>
        </p:spPr>
        <p:txBody>
          <a:bodyPr wrap="square">
            <a:spAutoFit/>
          </a:bodyPr>
          <a:lstStyle/>
          <a:p>
            <a:pPr lvl="0"/>
            <a:r>
              <a:rPr lang="en-US" dirty="0" smtClean="0"/>
              <a:t>“</a:t>
            </a:r>
            <a:r>
              <a:rPr lang="en-US" dirty="0"/>
              <a:t>NOAA's GOES-16 satellite has not been declared operational and its data are preliminary and undergoing testing. Users receiving these data through any dissemination means  (including, but not limited to, PDA and GRB) assume all risk related to their use of GOES-16 data and NOAA disclaims any and all warranties, whether express or implied, including (without limitation) any implied warranties of merchantability or fitness for a particular purpose.”</a:t>
            </a:r>
            <a:endParaRPr lang="en-US" dirty="0"/>
          </a:p>
        </p:txBody>
      </p:sp>
      <p:sp>
        <p:nvSpPr>
          <p:cNvPr id="6" name="Shape 545"/>
          <p:cNvSpPr txBox="1">
            <a:spLocks/>
          </p:cNvSpPr>
          <p:nvPr/>
        </p:nvSpPr>
        <p:spPr>
          <a:xfrm>
            <a:off x="138545" y="3137570"/>
            <a:ext cx="8693755" cy="572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indent="0">
              <a:spcBef>
                <a:spcPts val="0"/>
              </a:spcBef>
              <a:buClr>
                <a:schemeClr val="dk1"/>
              </a:buClr>
              <a:buSzPts val="2800"/>
              <a:buFont typeface="Arial"/>
              <a:buNone/>
              <a:defRPr sz="2800">
                <a:solidFill>
                  <a:schemeClr val="dk1"/>
                </a:solidFill>
              </a:defRPr>
            </a:lvl2pPr>
            <a:lvl3pPr lvl="2" indent="0">
              <a:spcBef>
                <a:spcPts val="0"/>
              </a:spcBef>
              <a:buClr>
                <a:schemeClr val="dk1"/>
              </a:buClr>
              <a:buSzPts val="2800"/>
              <a:buFont typeface="Arial"/>
              <a:buNone/>
              <a:defRPr sz="2800">
                <a:solidFill>
                  <a:schemeClr val="dk1"/>
                </a:solidFill>
              </a:defRPr>
            </a:lvl3pPr>
            <a:lvl4pPr lvl="3" indent="0">
              <a:spcBef>
                <a:spcPts val="0"/>
              </a:spcBef>
              <a:buClr>
                <a:schemeClr val="dk1"/>
              </a:buClr>
              <a:buSzPts val="2800"/>
              <a:buFont typeface="Arial"/>
              <a:buNone/>
              <a:defRPr sz="2800">
                <a:solidFill>
                  <a:schemeClr val="dk1"/>
                </a:solidFill>
              </a:defRPr>
            </a:lvl4pPr>
            <a:lvl5pPr lvl="4" indent="0">
              <a:spcBef>
                <a:spcPts val="0"/>
              </a:spcBef>
              <a:buClr>
                <a:schemeClr val="dk1"/>
              </a:buClr>
              <a:buSzPts val="2800"/>
              <a:buFont typeface="Arial"/>
              <a:buNone/>
              <a:defRPr sz="2800">
                <a:solidFill>
                  <a:schemeClr val="dk1"/>
                </a:solidFill>
              </a:defRPr>
            </a:lvl5pPr>
            <a:lvl6pPr lvl="5" indent="0">
              <a:spcBef>
                <a:spcPts val="0"/>
              </a:spcBef>
              <a:buClr>
                <a:schemeClr val="dk1"/>
              </a:buClr>
              <a:buSzPts val="2800"/>
              <a:buFont typeface="Arial"/>
              <a:buNone/>
              <a:defRPr sz="2800">
                <a:solidFill>
                  <a:schemeClr val="dk1"/>
                </a:solidFill>
              </a:defRPr>
            </a:lvl6pPr>
            <a:lvl7pPr lvl="6" indent="0">
              <a:spcBef>
                <a:spcPts val="0"/>
              </a:spcBef>
              <a:buClr>
                <a:schemeClr val="dk1"/>
              </a:buClr>
              <a:buSzPts val="2800"/>
              <a:buFont typeface="Arial"/>
              <a:buNone/>
              <a:defRPr sz="2800">
                <a:solidFill>
                  <a:schemeClr val="dk1"/>
                </a:solidFill>
              </a:defRPr>
            </a:lvl7pPr>
            <a:lvl8pPr lvl="7" indent="0">
              <a:spcBef>
                <a:spcPts val="0"/>
              </a:spcBef>
              <a:buClr>
                <a:schemeClr val="dk1"/>
              </a:buClr>
              <a:buSzPts val="2800"/>
              <a:buFont typeface="Arial"/>
              <a:buNone/>
              <a:defRPr sz="2800">
                <a:solidFill>
                  <a:schemeClr val="dk1"/>
                </a:solidFill>
              </a:defRPr>
            </a:lvl8pPr>
            <a:lvl9pPr lvl="8" indent="0">
              <a:spcBef>
                <a:spcPts val="0"/>
              </a:spcBef>
              <a:buClr>
                <a:schemeClr val="dk1"/>
              </a:buClr>
              <a:buSzPts val="2800"/>
              <a:buFont typeface="Arial"/>
              <a:buNone/>
              <a:defRPr sz="2800">
                <a:solidFill>
                  <a:schemeClr val="dk1"/>
                </a:solidFill>
              </a:defRPr>
            </a:lvl9pPr>
          </a:lstStyle>
          <a:p>
            <a:pPr indent="-228600">
              <a:buSzPts val="3600"/>
              <a:buFont typeface="Arial Narrow"/>
              <a:buNone/>
            </a:pPr>
            <a:r>
              <a:rPr lang="en-US" sz="3600" dirty="0" smtClean="0">
                <a:solidFill>
                  <a:srgbClr val="005A9E"/>
                </a:solidFill>
                <a:latin typeface="Arial Narrow"/>
                <a:ea typeface="Arial Narrow"/>
                <a:cs typeface="Arial Narrow"/>
                <a:sym typeface="Arial Narrow"/>
              </a:rPr>
              <a:t>GOES-16 Disclaimer</a:t>
            </a:r>
            <a:endParaRPr lang="en-US" sz="3600" dirty="0">
              <a:solidFill>
                <a:srgbClr val="005A9E"/>
              </a:solidFill>
              <a:latin typeface="Arial Narrow"/>
              <a:ea typeface="Arial Narrow"/>
              <a:cs typeface="Arial Narrow"/>
              <a:sym typeface="Arial Narrow"/>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Shape 552"/>
          <p:cNvSpPr txBox="1">
            <a:spLocks noGrp="1"/>
          </p:cNvSpPr>
          <p:nvPr>
            <p:ph type="title"/>
          </p:nvPr>
        </p:nvSpPr>
        <p:spPr>
          <a:xfrm>
            <a:off x="311700" y="2150850"/>
            <a:ext cx="8520600" cy="841800"/>
          </a:xfrm>
          <a:prstGeom prst="rect">
            <a:avLst/>
          </a:prstGeom>
          <a:noFill/>
          <a:ln>
            <a:noFill/>
          </a:ln>
        </p:spPr>
        <p:txBody>
          <a:bodyPr wrap="square" lIns="91425" tIns="91425" rIns="91425" bIns="91425" anchor="ctr" anchorCtr="0">
            <a:noAutofit/>
          </a:bodyPr>
          <a:lstStyle/>
          <a:p>
            <a:pPr marL="0" marR="0" lvl="0" indent="-381000" algn="ctr" rtl="0">
              <a:lnSpc>
                <a:spcPct val="100000"/>
              </a:lnSpc>
              <a:spcBef>
                <a:spcPts val="0"/>
              </a:spcBef>
              <a:spcAft>
                <a:spcPts val="0"/>
              </a:spcAft>
              <a:buClr>
                <a:schemeClr val="dk1"/>
              </a:buClr>
              <a:buSzPts val="6000"/>
              <a:buFont typeface="Arial"/>
              <a:buNone/>
            </a:pPr>
            <a:r>
              <a:rPr lang="en-US" sz="6000" b="1" i="0" u="none" strike="noStrike" cap="none">
                <a:solidFill>
                  <a:schemeClr val="dk1"/>
                </a:solidFill>
                <a:latin typeface="Arial"/>
                <a:ea typeface="Arial"/>
                <a:cs typeface="Arial"/>
                <a:sym typeface="Arial"/>
              </a:rPr>
              <a:t>Backup Slides</a:t>
            </a:r>
          </a:p>
        </p:txBody>
      </p:sp>
      <p:sp>
        <p:nvSpPr>
          <p:cNvPr id="553" name="Shape 553"/>
          <p:cNvSpPr txBox="1">
            <a:spLocks noGrp="1"/>
          </p:cNvSpPr>
          <p:nvPr>
            <p:ph type="sldNum" idx="12"/>
          </p:nvPr>
        </p:nvSpPr>
        <p:spPr>
          <a:xfrm>
            <a:off x="8595300" y="4749900"/>
            <a:ext cx="548700" cy="393600"/>
          </a:xfrm>
          <a:prstGeom prst="rect">
            <a:avLst/>
          </a:prstGeom>
          <a:noFill/>
          <a:ln>
            <a:noFill/>
          </a:ln>
        </p:spPr>
        <p:txBody>
          <a:bodyPr wrap="square" lIns="91425" tIns="91425" rIns="91425" bIns="91425" anchor="ctr" anchorCtr="0">
            <a:noAutofit/>
          </a:bodyPr>
          <a:lstStyle/>
          <a:p>
            <a:pPr marL="0" marR="0" lvl="0" indent="-66675" algn="r" rtl="0">
              <a:lnSpc>
                <a:spcPct val="100000"/>
              </a:lnSpc>
              <a:spcBef>
                <a:spcPts val="0"/>
              </a:spcBef>
              <a:spcAft>
                <a:spcPts val="0"/>
              </a:spcAft>
              <a:buClr>
                <a:srgbClr val="000000"/>
              </a:buClr>
              <a:buSzPts val="1050"/>
              <a:buFont typeface="Arial"/>
              <a:buNone/>
            </a:pPr>
            <a:fld id="{00000000-1234-1234-1234-123412341234}" type="slidenum">
              <a:rPr lang="en-US" sz="1050" b="0" i="0" u="none" strike="noStrike" cap="none">
                <a:solidFill>
                  <a:srgbClr val="000000"/>
                </a:solidFill>
                <a:latin typeface="Arial"/>
                <a:ea typeface="Arial"/>
                <a:cs typeface="Arial"/>
                <a:sym typeface="Arial"/>
              </a:rPr>
              <a:t>15</a:t>
            </a:fld>
            <a:endParaRPr lang="en-US" sz="1050" b="0" i="0" u="none" strike="noStrike" cap="none">
              <a:solidFill>
                <a:srgbClr val="000000"/>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grpSp>
        <p:nvGrpSpPr>
          <p:cNvPr id="622" name="Shape 622"/>
          <p:cNvGrpSpPr/>
          <p:nvPr/>
        </p:nvGrpSpPr>
        <p:grpSpPr>
          <a:xfrm>
            <a:off x="0" y="852931"/>
            <a:ext cx="9144003" cy="4275511"/>
            <a:chOff x="0" y="1038895"/>
            <a:chExt cx="9144003" cy="3895327"/>
          </a:xfrm>
        </p:grpSpPr>
        <p:grpSp>
          <p:nvGrpSpPr>
            <p:cNvPr id="623" name="Shape 623"/>
            <p:cNvGrpSpPr/>
            <p:nvPr/>
          </p:nvGrpSpPr>
          <p:grpSpPr>
            <a:xfrm>
              <a:off x="0" y="1038895"/>
              <a:ext cx="9144003" cy="3660746"/>
              <a:chOff x="0" y="1374725"/>
              <a:chExt cx="9144003" cy="2585272"/>
            </a:xfrm>
          </p:grpSpPr>
          <p:pic>
            <p:nvPicPr>
              <p:cNvPr id="624" name="Shape 624"/>
              <p:cNvPicPr preferRelativeResize="0"/>
              <p:nvPr/>
            </p:nvPicPr>
            <p:blipFill rotWithShape="1">
              <a:blip r:embed="rId3">
                <a:alphaModFix/>
              </a:blip>
              <a:srcRect l="7872" t="25408" r="6275" b="28200"/>
              <a:stretch/>
            </p:blipFill>
            <p:spPr>
              <a:xfrm>
                <a:off x="0" y="2008725"/>
                <a:ext cx="9144003" cy="1951272"/>
              </a:xfrm>
              <a:prstGeom prst="rect">
                <a:avLst/>
              </a:prstGeom>
              <a:noFill/>
              <a:ln>
                <a:noFill/>
              </a:ln>
            </p:spPr>
          </p:pic>
          <p:pic>
            <p:nvPicPr>
              <p:cNvPr id="625" name="Shape 625"/>
              <p:cNvPicPr preferRelativeResize="0"/>
              <p:nvPr/>
            </p:nvPicPr>
            <p:blipFill rotWithShape="1">
              <a:blip r:embed="rId3">
                <a:alphaModFix/>
              </a:blip>
              <a:srcRect l="7872" t="2062" r="6275" b="82874"/>
              <a:stretch/>
            </p:blipFill>
            <p:spPr>
              <a:xfrm>
                <a:off x="0" y="1374725"/>
                <a:ext cx="9144003" cy="633573"/>
              </a:xfrm>
              <a:prstGeom prst="rect">
                <a:avLst/>
              </a:prstGeom>
              <a:noFill/>
              <a:ln>
                <a:noFill/>
              </a:ln>
            </p:spPr>
          </p:pic>
        </p:grpSp>
        <p:pic>
          <p:nvPicPr>
            <p:cNvPr id="626" name="Shape 626"/>
            <p:cNvPicPr preferRelativeResize="0"/>
            <p:nvPr/>
          </p:nvPicPr>
          <p:blipFill rotWithShape="1">
            <a:blip r:embed="rId3">
              <a:alphaModFix/>
            </a:blip>
            <a:srcRect l="7872" t="87224" r="6275" b="7603"/>
            <a:stretch/>
          </p:blipFill>
          <p:spPr>
            <a:xfrm>
              <a:off x="0" y="4695723"/>
              <a:ext cx="9144003" cy="238499"/>
            </a:xfrm>
            <a:prstGeom prst="rect">
              <a:avLst/>
            </a:prstGeom>
            <a:noFill/>
            <a:ln>
              <a:noFill/>
            </a:ln>
          </p:spPr>
        </p:pic>
      </p:grpSp>
      <p:sp>
        <p:nvSpPr>
          <p:cNvPr id="627" name="Shape 627"/>
          <p:cNvSpPr/>
          <p:nvPr/>
        </p:nvSpPr>
        <p:spPr>
          <a:xfrm>
            <a:off x="6151325" y="1025825"/>
            <a:ext cx="1167900" cy="3707400"/>
          </a:xfrm>
          <a:prstGeom prst="rect">
            <a:avLst/>
          </a:prstGeom>
          <a:noFill/>
          <a:ln w="38100" cap="flat" cmpd="sng">
            <a:solidFill>
              <a:srgbClr val="FFD966"/>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628" name="Shape 628"/>
          <p:cNvSpPr txBox="1"/>
          <p:nvPr/>
        </p:nvSpPr>
        <p:spPr>
          <a:xfrm>
            <a:off x="639326" y="1892426"/>
            <a:ext cx="1778100" cy="291000"/>
          </a:xfrm>
          <a:prstGeom prst="rect">
            <a:avLst/>
          </a:prstGeom>
          <a:solidFill>
            <a:srgbClr val="FFFFFF"/>
          </a:solidFill>
          <a:ln w="28575" cap="flat" cmpd="sng">
            <a:solidFill>
              <a:srgbClr val="9900FF"/>
            </a:solidFill>
            <a:prstDash val="solid"/>
            <a:round/>
            <a:headEnd type="none" w="med" len="med"/>
            <a:tailEnd type="none" w="med" len="med"/>
          </a:ln>
        </p:spPr>
        <p:txBody>
          <a:bodyPr wrap="square" lIns="91425" tIns="91425" rIns="91425" bIns="91425" anchor="ctr" anchorCtr="0">
            <a:noAutofit/>
          </a:bodyPr>
          <a:lstStyle/>
          <a:p>
            <a:pPr marL="0" marR="0" lvl="0" indent="-8890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Poloidal (Bv)</a:t>
            </a:r>
          </a:p>
        </p:txBody>
      </p:sp>
      <p:sp>
        <p:nvSpPr>
          <p:cNvPr id="629" name="Shape 629"/>
          <p:cNvSpPr txBox="1"/>
          <p:nvPr/>
        </p:nvSpPr>
        <p:spPr>
          <a:xfrm>
            <a:off x="639326" y="2893950"/>
            <a:ext cx="1778100" cy="291000"/>
          </a:xfrm>
          <a:prstGeom prst="rect">
            <a:avLst/>
          </a:prstGeom>
          <a:solidFill>
            <a:srgbClr val="FFFFFF"/>
          </a:solidFill>
          <a:ln w="28575" cap="flat" cmpd="sng">
            <a:solidFill>
              <a:srgbClr val="9900FF"/>
            </a:solidFill>
            <a:prstDash val="solid"/>
            <a:round/>
            <a:headEnd type="none" w="med" len="med"/>
            <a:tailEnd type="none" w="med" len="med"/>
          </a:ln>
        </p:spPr>
        <p:txBody>
          <a:bodyPr wrap="square" lIns="91425" tIns="91425" rIns="91425" bIns="91425" anchor="ctr" anchorCtr="0">
            <a:noAutofit/>
          </a:bodyPr>
          <a:lstStyle/>
          <a:p>
            <a:pPr marL="0" marR="0" lvl="0" indent="-88900" algn="ctr" rtl="0">
              <a:lnSpc>
                <a:spcPct val="100000"/>
              </a:lnSpc>
              <a:spcBef>
                <a:spcPts val="0"/>
              </a:spcBef>
              <a:spcAft>
                <a:spcPts val="0"/>
              </a:spcAft>
              <a:buClr>
                <a:srgbClr val="000000"/>
              </a:buClr>
              <a:buSzPts val="1400"/>
              <a:buFont typeface="Arial"/>
              <a:buNone/>
            </a:pPr>
            <a:r>
              <a:rPr lang="en-US"/>
              <a:t>Toroidal</a:t>
            </a:r>
            <a:r>
              <a:rPr lang="en-US" sz="1400" b="0" i="0" u="none" strike="noStrike" cap="none">
                <a:solidFill>
                  <a:srgbClr val="000000"/>
                </a:solidFill>
                <a:latin typeface="Arial"/>
                <a:ea typeface="Arial"/>
                <a:cs typeface="Arial"/>
                <a:sym typeface="Arial"/>
              </a:rPr>
              <a:t> (B</a:t>
            </a:r>
            <a:r>
              <a:rPr lang="en-US"/>
              <a:t>d</a:t>
            </a:r>
            <a:r>
              <a:rPr lang="en-US" sz="1400" b="0" i="0" u="none" strike="noStrike" cap="none">
                <a:solidFill>
                  <a:srgbClr val="000000"/>
                </a:solidFill>
                <a:latin typeface="Arial"/>
                <a:ea typeface="Arial"/>
                <a:cs typeface="Arial"/>
                <a:sym typeface="Arial"/>
              </a:rPr>
              <a:t>)</a:t>
            </a:r>
          </a:p>
        </p:txBody>
      </p:sp>
      <p:sp>
        <p:nvSpPr>
          <p:cNvPr id="630" name="Shape 630"/>
          <p:cNvSpPr txBox="1"/>
          <p:nvPr/>
        </p:nvSpPr>
        <p:spPr>
          <a:xfrm>
            <a:off x="639326" y="3895191"/>
            <a:ext cx="1778100" cy="291000"/>
          </a:xfrm>
          <a:prstGeom prst="rect">
            <a:avLst/>
          </a:prstGeom>
          <a:solidFill>
            <a:srgbClr val="FFFFFF"/>
          </a:solidFill>
          <a:ln w="28575" cap="flat" cmpd="sng">
            <a:solidFill>
              <a:srgbClr val="9900FF"/>
            </a:solidFill>
            <a:prstDash val="solid"/>
            <a:round/>
            <a:headEnd type="none" w="med" len="med"/>
            <a:tailEnd type="none" w="med" len="med"/>
          </a:ln>
        </p:spPr>
        <p:txBody>
          <a:bodyPr wrap="square" lIns="91425" tIns="91425" rIns="91425" bIns="91425" anchor="ctr" anchorCtr="0">
            <a:noAutofit/>
          </a:bodyPr>
          <a:lstStyle/>
          <a:p>
            <a:pPr marL="0" marR="0" lvl="0" indent="-88900" algn="ctr" rtl="0">
              <a:lnSpc>
                <a:spcPct val="100000"/>
              </a:lnSpc>
              <a:spcBef>
                <a:spcPts val="0"/>
              </a:spcBef>
              <a:spcAft>
                <a:spcPts val="0"/>
              </a:spcAft>
              <a:buClr>
                <a:srgbClr val="000000"/>
              </a:buClr>
              <a:buSzPts val="1400"/>
              <a:buFont typeface="Arial"/>
              <a:buNone/>
            </a:pPr>
            <a:r>
              <a:rPr lang="en-US"/>
              <a:t>Compressional</a:t>
            </a:r>
            <a:r>
              <a:rPr lang="en-US" sz="1400" b="0" i="0" u="none" strike="noStrike" cap="none">
                <a:solidFill>
                  <a:srgbClr val="000000"/>
                </a:solidFill>
                <a:latin typeface="Arial"/>
                <a:ea typeface="Arial"/>
                <a:cs typeface="Arial"/>
                <a:sym typeface="Arial"/>
              </a:rPr>
              <a:t> (B</a:t>
            </a:r>
            <a:r>
              <a:rPr lang="en-US"/>
              <a:t>d</a:t>
            </a:r>
            <a:r>
              <a:rPr lang="en-US" sz="1400" b="0" i="0" u="none" strike="noStrike" cap="none">
                <a:solidFill>
                  <a:srgbClr val="000000"/>
                </a:solidFill>
                <a:latin typeface="Arial"/>
                <a:ea typeface="Arial"/>
                <a:cs typeface="Arial"/>
                <a:sym typeface="Arial"/>
              </a:rPr>
              <a:t>)</a:t>
            </a:r>
          </a:p>
        </p:txBody>
      </p:sp>
      <p:sp>
        <p:nvSpPr>
          <p:cNvPr id="631" name="Shape 631"/>
          <p:cNvSpPr txBox="1">
            <a:spLocks noGrp="1"/>
          </p:cNvSpPr>
          <p:nvPr>
            <p:ph type="title"/>
          </p:nvPr>
        </p:nvSpPr>
        <p:spPr>
          <a:xfrm>
            <a:off x="0" y="-12175"/>
            <a:ext cx="9144000" cy="868500"/>
          </a:xfrm>
          <a:prstGeom prst="rect">
            <a:avLst/>
          </a:prstGeom>
          <a:noFill/>
          <a:ln>
            <a:noFill/>
          </a:ln>
        </p:spPr>
        <p:txBody>
          <a:bodyPr wrap="square" lIns="91425" tIns="91425" rIns="91425" bIns="91425" anchor="ctr" anchorCtr="0">
            <a:noAutofit/>
          </a:bodyPr>
          <a:lstStyle/>
          <a:p>
            <a:pPr marL="0" lvl="0" indent="-177800" rtl="0">
              <a:spcBef>
                <a:spcPts val="0"/>
              </a:spcBef>
              <a:buClr>
                <a:schemeClr val="dk1"/>
              </a:buClr>
              <a:buSzPts val="2800"/>
              <a:buFont typeface="Arial"/>
              <a:buNone/>
            </a:pPr>
            <a:r>
              <a:rPr lang="en-US" b="1"/>
              <a:t>GOES-13</a:t>
            </a:r>
            <a:r>
              <a:rPr lang="en-US"/>
              <a:t> during G16 Event: </a:t>
            </a:r>
          </a:p>
          <a:p>
            <a:pPr marL="0" lvl="0" indent="-177800" rtl="0">
              <a:spcBef>
                <a:spcPts val="0"/>
              </a:spcBef>
              <a:buClr>
                <a:schemeClr val="dk1"/>
              </a:buClr>
              <a:buSzPts val="2800"/>
              <a:buFont typeface="Arial"/>
              <a:buNone/>
            </a:pPr>
            <a:r>
              <a:rPr lang="en-US"/>
              <a:t>2017-01-11, 24 hrs</a:t>
            </a:r>
          </a:p>
        </p:txBody>
      </p:sp>
      <p:sp>
        <p:nvSpPr>
          <p:cNvPr id="632" name="Shape 632"/>
          <p:cNvSpPr txBox="1"/>
          <p:nvPr/>
        </p:nvSpPr>
        <p:spPr>
          <a:xfrm>
            <a:off x="5044900" y="126975"/>
            <a:ext cx="4099200" cy="965700"/>
          </a:xfrm>
          <a:prstGeom prst="rect">
            <a:avLst/>
          </a:prstGeom>
          <a:noFill/>
          <a:ln>
            <a:noFill/>
          </a:ln>
        </p:spPr>
        <p:txBody>
          <a:bodyPr wrap="square" lIns="91425" tIns="91425" rIns="91425" bIns="91425" anchor="t" anchorCtr="0">
            <a:noAutofit/>
          </a:bodyPr>
          <a:lstStyle/>
          <a:p>
            <a:pPr marL="0" lvl="0" indent="0" rtl="0">
              <a:spcBef>
                <a:spcPts val="0"/>
              </a:spcBef>
              <a:buNone/>
            </a:pPr>
            <a:r>
              <a:rPr lang="en-US" dirty="0"/>
              <a:t>Waves: </a:t>
            </a:r>
            <a:r>
              <a:rPr lang="en-US" dirty="0" smtClean="0"/>
              <a:t>Pc1 </a:t>
            </a:r>
            <a:r>
              <a:rPr lang="en-US" dirty="0"/>
              <a:t>(like G16), but no Pc5.</a:t>
            </a:r>
          </a:p>
          <a:p>
            <a:pPr marL="0" lvl="0" indent="0" rtl="0">
              <a:spcBef>
                <a:spcPts val="0"/>
              </a:spcBef>
              <a:buNone/>
            </a:pPr>
            <a:r>
              <a:rPr lang="en-US" dirty="0" smtClean="0"/>
              <a:t>Pc1 (</a:t>
            </a:r>
            <a:r>
              <a:rPr lang="en-US" dirty="0"/>
              <a:t>0.3 Hz) power similar all components.</a:t>
            </a:r>
          </a:p>
        </p:txBody>
      </p:sp>
      <p:sp>
        <p:nvSpPr>
          <p:cNvPr id="633" name="Shape 633"/>
          <p:cNvSpPr txBox="1"/>
          <p:nvPr/>
        </p:nvSpPr>
        <p:spPr>
          <a:xfrm>
            <a:off x="4708891" y="230044"/>
            <a:ext cx="259800" cy="1812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a:t>1</a:t>
            </a:r>
          </a:p>
        </p:txBody>
      </p:sp>
      <p:sp>
        <p:nvSpPr>
          <p:cNvPr id="634" name="Shape 634"/>
          <p:cNvSpPr txBox="1"/>
          <p:nvPr/>
        </p:nvSpPr>
        <p:spPr>
          <a:xfrm>
            <a:off x="7010072" y="1503284"/>
            <a:ext cx="259800" cy="1812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a:t>1</a:t>
            </a:r>
          </a:p>
        </p:txBody>
      </p:sp>
      <p:cxnSp>
        <p:nvCxnSpPr>
          <p:cNvPr id="635" name="Shape 635"/>
          <p:cNvCxnSpPr>
            <a:stCxn id="634" idx="1"/>
          </p:cNvCxnSpPr>
          <p:nvPr/>
        </p:nvCxnSpPr>
        <p:spPr>
          <a:xfrm flipH="1">
            <a:off x="6884972" y="1593884"/>
            <a:ext cx="125100" cy="462600"/>
          </a:xfrm>
          <a:prstGeom prst="straightConnector1">
            <a:avLst/>
          </a:prstGeom>
          <a:noFill/>
          <a:ln w="19050" cap="flat" cmpd="sng">
            <a:solidFill>
              <a:srgbClr val="4A86E8"/>
            </a:solidFill>
            <a:prstDash val="solid"/>
            <a:round/>
            <a:headEnd type="none" w="lg" len="lg"/>
            <a:tailEnd type="triangle" w="lg" len="lg"/>
          </a:ln>
        </p:spPr>
      </p:cxnSp>
      <p:sp>
        <p:nvSpPr>
          <p:cNvPr id="636" name="Shape 636"/>
          <p:cNvSpPr txBox="1"/>
          <p:nvPr/>
        </p:nvSpPr>
        <p:spPr>
          <a:xfrm>
            <a:off x="4708891" y="448147"/>
            <a:ext cx="259800" cy="1812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a:t>2</a:t>
            </a:r>
          </a:p>
        </p:txBody>
      </p:sp>
      <p:cxnSp>
        <p:nvCxnSpPr>
          <p:cNvPr id="637" name="Shape 637"/>
          <p:cNvCxnSpPr>
            <a:stCxn id="634" idx="1"/>
          </p:cNvCxnSpPr>
          <p:nvPr/>
        </p:nvCxnSpPr>
        <p:spPr>
          <a:xfrm rot="10800000">
            <a:off x="6870872" y="1307384"/>
            <a:ext cx="139200" cy="286500"/>
          </a:xfrm>
          <a:prstGeom prst="straightConnector1">
            <a:avLst/>
          </a:prstGeom>
          <a:noFill/>
          <a:ln w="19050" cap="flat" cmpd="sng">
            <a:solidFill>
              <a:srgbClr val="4A86E8"/>
            </a:solidFill>
            <a:prstDash val="solid"/>
            <a:round/>
            <a:headEnd type="none" w="lg" len="lg"/>
            <a:tailEnd type="triangle" w="lg" len="lg"/>
          </a:ln>
        </p:spPr>
      </p:cxnSp>
      <p:sp>
        <p:nvSpPr>
          <p:cNvPr id="638" name="Shape 638"/>
          <p:cNvSpPr txBox="1"/>
          <p:nvPr/>
        </p:nvSpPr>
        <p:spPr>
          <a:xfrm>
            <a:off x="7987441" y="2788953"/>
            <a:ext cx="259800" cy="1812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a:t>2</a:t>
            </a:r>
          </a:p>
        </p:txBody>
      </p:sp>
      <p:cxnSp>
        <p:nvCxnSpPr>
          <p:cNvPr id="639" name="Shape 639"/>
          <p:cNvCxnSpPr>
            <a:stCxn id="638" idx="1"/>
          </p:cNvCxnSpPr>
          <p:nvPr/>
        </p:nvCxnSpPr>
        <p:spPr>
          <a:xfrm rot="10800000">
            <a:off x="7090141" y="2089953"/>
            <a:ext cx="897300" cy="789600"/>
          </a:xfrm>
          <a:prstGeom prst="straightConnector1">
            <a:avLst/>
          </a:prstGeom>
          <a:noFill/>
          <a:ln w="19050" cap="flat" cmpd="sng">
            <a:solidFill>
              <a:srgbClr val="4A86E8"/>
            </a:solidFill>
            <a:prstDash val="solid"/>
            <a:round/>
            <a:headEnd type="none" w="lg" len="lg"/>
            <a:tailEnd type="triangle" w="lg" len="lg"/>
          </a:ln>
        </p:spPr>
      </p:cxnSp>
      <p:cxnSp>
        <p:nvCxnSpPr>
          <p:cNvPr id="640" name="Shape 640"/>
          <p:cNvCxnSpPr>
            <a:stCxn id="638" idx="1"/>
          </p:cNvCxnSpPr>
          <p:nvPr/>
        </p:nvCxnSpPr>
        <p:spPr>
          <a:xfrm flipH="1">
            <a:off x="7114141" y="2879553"/>
            <a:ext cx="873300" cy="169200"/>
          </a:xfrm>
          <a:prstGeom prst="straightConnector1">
            <a:avLst/>
          </a:prstGeom>
          <a:noFill/>
          <a:ln w="19050" cap="flat" cmpd="sng">
            <a:solidFill>
              <a:srgbClr val="4A86E8"/>
            </a:solidFill>
            <a:prstDash val="solid"/>
            <a:round/>
            <a:headEnd type="none" w="lg" len="lg"/>
            <a:tailEnd type="triangle" w="lg" len="lg"/>
          </a:ln>
        </p:spPr>
      </p:cxnSp>
      <p:cxnSp>
        <p:nvCxnSpPr>
          <p:cNvPr id="641" name="Shape 641"/>
          <p:cNvCxnSpPr>
            <a:stCxn id="638" idx="1"/>
          </p:cNvCxnSpPr>
          <p:nvPr/>
        </p:nvCxnSpPr>
        <p:spPr>
          <a:xfrm flipH="1">
            <a:off x="7052041" y="2879553"/>
            <a:ext cx="935400" cy="1180800"/>
          </a:xfrm>
          <a:prstGeom prst="straightConnector1">
            <a:avLst/>
          </a:prstGeom>
          <a:noFill/>
          <a:ln w="19050" cap="flat" cmpd="sng">
            <a:solidFill>
              <a:srgbClr val="4A86E8"/>
            </a:solidFill>
            <a:prstDash val="solid"/>
            <a:round/>
            <a:headEnd type="none" w="lg" len="lg"/>
            <a:tailEnd type="triangle" w="lg" len="lg"/>
          </a:ln>
        </p:spPr>
      </p:cxnSp>
      <p:sp>
        <p:nvSpPr>
          <p:cNvPr id="642" name="Shape 642"/>
          <p:cNvSpPr txBox="1"/>
          <p:nvPr/>
        </p:nvSpPr>
        <p:spPr>
          <a:xfrm>
            <a:off x="4695850" y="1907125"/>
            <a:ext cx="968700" cy="238500"/>
          </a:xfrm>
          <a:prstGeom prst="rect">
            <a:avLst/>
          </a:prstGeom>
          <a:noFill/>
          <a:ln>
            <a:noFill/>
          </a:ln>
        </p:spPr>
        <p:txBody>
          <a:bodyPr wrap="square" lIns="91425" tIns="91425" rIns="91425" bIns="91425" anchor="ctr" anchorCtr="0">
            <a:noAutofit/>
          </a:bodyPr>
          <a:lstStyle/>
          <a:p>
            <a:pPr marL="0" lvl="0" indent="0" algn="r" rtl="0">
              <a:spcBef>
                <a:spcPts val="0"/>
              </a:spcBef>
              <a:buNone/>
            </a:pPr>
            <a:r>
              <a:rPr lang="en-US" sz="1300">
                <a:solidFill>
                  <a:srgbClr val="FFFFFF"/>
                </a:solidFill>
              </a:rPr>
              <a:t>0.3 Hz</a:t>
            </a:r>
          </a:p>
        </p:txBody>
      </p:sp>
      <p:sp>
        <p:nvSpPr>
          <p:cNvPr id="643" name="Shape 643"/>
          <p:cNvSpPr txBox="1"/>
          <p:nvPr/>
        </p:nvSpPr>
        <p:spPr>
          <a:xfrm>
            <a:off x="4695850" y="2269181"/>
            <a:ext cx="968700" cy="238500"/>
          </a:xfrm>
          <a:prstGeom prst="rect">
            <a:avLst/>
          </a:prstGeom>
          <a:noFill/>
          <a:ln>
            <a:noFill/>
          </a:ln>
        </p:spPr>
        <p:txBody>
          <a:bodyPr wrap="square" lIns="91425" tIns="91425" rIns="91425" bIns="91425" anchor="ctr" anchorCtr="0">
            <a:noAutofit/>
          </a:bodyPr>
          <a:lstStyle/>
          <a:p>
            <a:pPr marL="0" lvl="0" indent="0" algn="r" rtl="0">
              <a:spcBef>
                <a:spcPts val="0"/>
              </a:spcBef>
              <a:buNone/>
            </a:pPr>
            <a:r>
              <a:rPr lang="en-US" sz="1300">
                <a:solidFill>
                  <a:srgbClr val="FFFFFF"/>
                </a:solidFill>
              </a:rPr>
              <a:t>5.5 mHz</a:t>
            </a:r>
          </a:p>
        </p:txBody>
      </p:sp>
      <p:cxnSp>
        <p:nvCxnSpPr>
          <p:cNvPr id="644" name="Shape 644"/>
          <p:cNvCxnSpPr/>
          <p:nvPr/>
        </p:nvCxnSpPr>
        <p:spPr>
          <a:xfrm>
            <a:off x="529625" y="2380901"/>
            <a:ext cx="7949100" cy="4800"/>
          </a:xfrm>
          <a:prstGeom prst="straightConnector1">
            <a:avLst/>
          </a:prstGeom>
          <a:noFill/>
          <a:ln w="19050" cap="flat" cmpd="sng">
            <a:solidFill>
              <a:srgbClr val="666666"/>
            </a:solidFill>
            <a:prstDash val="dot"/>
            <a:round/>
            <a:headEnd type="none" w="lg" len="lg"/>
            <a:tailEnd type="none" w="lg" len="lg"/>
          </a:ln>
        </p:spPr>
      </p:cxnSp>
      <p:cxnSp>
        <p:nvCxnSpPr>
          <p:cNvPr id="645" name="Shape 645"/>
          <p:cNvCxnSpPr/>
          <p:nvPr/>
        </p:nvCxnSpPr>
        <p:spPr>
          <a:xfrm>
            <a:off x="529625" y="2228642"/>
            <a:ext cx="7949100" cy="4800"/>
          </a:xfrm>
          <a:prstGeom prst="straightConnector1">
            <a:avLst/>
          </a:prstGeom>
          <a:noFill/>
          <a:ln w="19050" cap="flat" cmpd="sng">
            <a:solidFill>
              <a:srgbClr val="666666"/>
            </a:solidFill>
            <a:prstDash val="dot"/>
            <a:round/>
            <a:headEnd type="none" w="lg" len="lg"/>
            <a:tailEnd type="none" w="lg" len="lg"/>
          </a:ln>
        </p:spPr>
      </p:cxnSp>
      <p:cxnSp>
        <p:nvCxnSpPr>
          <p:cNvPr id="646" name="Shape 646"/>
          <p:cNvCxnSpPr/>
          <p:nvPr/>
        </p:nvCxnSpPr>
        <p:spPr>
          <a:xfrm>
            <a:off x="529625" y="2028529"/>
            <a:ext cx="7949100" cy="4800"/>
          </a:xfrm>
          <a:prstGeom prst="straightConnector1">
            <a:avLst/>
          </a:prstGeom>
          <a:noFill/>
          <a:ln w="19050" cap="flat" cmpd="sng">
            <a:solidFill>
              <a:srgbClr val="666666"/>
            </a:solidFill>
            <a:prstDash val="dot"/>
            <a:round/>
            <a:headEnd type="none" w="lg" len="lg"/>
            <a:tailEnd type="none" w="lg" len="lg"/>
          </a:ln>
        </p:spPr>
      </p:cxnSp>
      <p:sp>
        <p:nvSpPr>
          <p:cNvPr id="647" name="Shape 647"/>
          <p:cNvSpPr txBox="1"/>
          <p:nvPr/>
        </p:nvSpPr>
        <p:spPr>
          <a:xfrm>
            <a:off x="4695850" y="2116781"/>
            <a:ext cx="968700" cy="238500"/>
          </a:xfrm>
          <a:prstGeom prst="rect">
            <a:avLst/>
          </a:prstGeom>
          <a:noFill/>
          <a:ln>
            <a:noFill/>
          </a:ln>
        </p:spPr>
        <p:txBody>
          <a:bodyPr wrap="square" lIns="91425" tIns="91425" rIns="91425" bIns="91425" anchor="ctr" anchorCtr="0">
            <a:noAutofit/>
          </a:bodyPr>
          <a:lstStyle/>
          <a:p>
            <a:pPr marL="0" lvl="0" indent="0" algn="r" rtl="0">
              <a:spcBef>
                <a:spcPts val="0"/>
              </a:spcBef>
              <a:buNone/>
            </a:pPr>
            <a:r>
              <a:rPr lang="en-US" sz="1300">
                <a:solidFill>
                  <a:srgbClr val="FFFFFF"/>
                </a:solidFill>
              </a:rPr>
              <a:t>30 mHz</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grpSp>
        <p:nvGrpSpPr>
          <p:cNvPr id="4" name="Group 3"/>
          <p:cNvGrpSpPr/>
          <p:nvPr/>
        </p:nvGrpSpPr>
        <p:grpSpPr>
          <a:xfrm>
            <a:off x="0" y="856323"/>
            <a:ext cx="9144000" cy="4287177"/>
            <a:chOff x="731520" y="856323"/>
            <a:chExt cx="7833361" cy="4287177"/>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000" t="26292" r="6335" b="27844"/>
            <a:stretch/>
          </p:blipFill>
          <p:spPr>
            <a:xfrm>
              <a:off x="731520" y="1868340"/>
              <a:ext cx="7833361" cy="3065609"/>
            </a:xfrm>
            <a:prstGeom prst="rect">
              <a:avLst/>
            </a:prstGeom>
          </p:spPr>
        </p:pic>
        <p:pic>
          <p:nvPicPr>
            <p:cNvPr id="30" name="Picture 29" descr="g14_20170111_spec_0.0001-1Hz_lognorm.png"/>
            <p:cNvPicPr>
              <a:picLocks noChangeAspect="1"/>
            </p:cNvPicPr>
            <p:nvPr/>
          </p:nvPicPr>
          <p:blipFill rotWithShape="1">
            <a:blip r:embed="rId4">
              <a:extLst>
                <a:ext uri="{28A0092B-C50C-407E-A947-70E740481C1C}">
                  <a14:useLocalDpi xmlns:a14="http://schemas.microsoft.com/office/drawing/2010/main" val="0"/>
                </a:ext>
              </a:extLst>
            </a:blip>
            <a:srcRect l="15623" t="88041" r="11448" b="9209"/>
            <a:stretch/>
          </p:blipFill>
          <p:spPr>
            <a:xfrm>
              <a:off x="731521" y="4933950"/>
              <a:ext cx="7833360" cy="209550"/>
            </a:xfrm>
            <a:prstGeom prst="rect">
              <a:avLst/>
            </a:prstGeom>
          </p:spPr>
        </p:pic>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l="8000" r="6335" b="82767"/>
            <a:stretch/>
          </p:blipFill>
          <p:spPr>
            <a:xfrm>
              <a:off x="731521" y="856323"/>
              <a:ext cx="7833360" cy="1012017"/>
            </a:xfrm>
            <a:prstGeom prst="rect">
              <a:avLst/>
            </a:prstGeom>
          </p:spPr>
        </p:pic>
      </p:grpSp>
      <p:sp>
        <p:nvSpPr>
          <p:cNvPr id="627" name="Shape 627"/>
          <p:cNvSpPr/>
          <p:nvPr/>
        </p:nvSpPr>
        <p:spPr>
          <a:xfrm>
            <a:off x="6151325" y="1092674"/>
            <a:ext cx="1167900" cy="3688875"/>
          </a:xfrm>
          <a:prstGeom prst="rect">
            <a:avLst/>
          </a:prstGeom>
          <a:noFill/>
          <a:ln w="38100" cap="flat" cmpd="sng">
            <a:solidFill>
              <a:srgbClr val="FFD966"/>
            </a:solidFill>
            <a:prstDash val="dot"/>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628" name="Shape 628"/>
          <p:cNvSpPr txBox="1"/>
          <p:nvPr/>
        </p:nvSpPr>
        <p:spPr>
          <a:xfrm>
            <a:off x="639326" y="1892426"/>
            <a:ext cx="1778100" cy="291000"/>
          </a:xfrm>
          <a:prstGeom prst="rect">
            <a:avLst/>
          </a:prstGeom>
          <a:solidFill>
            <a:srgbClr val="FFFFFF"/>
          </a:solidFill>
          <a:ln w="28575" cap="flat" cmpd="sng">
            <a:solidFill>
              <a:srgbClr val="9900FF"/>
            </a:solidFill>
            <a:prstDash val="solid"/>
            <a:round/>
            <a:headEnd type="none" w="med" len="med"/>
            <a:tailEnd type="none" w="med" len="med"/>
          </a:ln>
        </p:spPr>
        <p:txBody>
          <a:bodyPr wrap="square" lIns="91425" tIns="91425" rIns="91425" bIns="91425" anchor="ctr" anchorCtr="0">
            <a:noAutofit/>
          </a:bodyPr>
          <a:lstStyle/>
          <a:p>
            <a:pPr marL="0" marR="0" lvl="0" indent="-8890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Poloidal (Bv)</a:t>
            </a:r>
          </a:p>
        </p:txBody>
      </p:sp>
      <p:sp>
        <p:nvSpPr>
          <p:cNvPr id="629" name="Shape 629"/>
          <p:cNvSpPr txBox="1"/>
          <p:nvPr/>
        </p:nvSpPr>
        <p:spPr>
          <a:xfrm>
            <a:off x="639326" y="2893950"/>
            <a:ext cx="1778100" cy="291000"/>
          </a:xfrm>
          <a:prstGeom prst="rect">
            <a:avLst/>
          </a:prstGeom>
          <a:solidFill>
            <a:srgbClr val="FFFFFF"/>
          </a:solidFill>
          <a:ln w="28575" cap="flat" cmpd="sng">
            <a:solidFill>
              <a:srgbClr val="9900FF"/>
            </a:solidFill>
            <a:prstDash val="solid"/>
            <a:round/>
            <a:headEnd type="none" w="med" len="med"/>
            <a:tailEnd type="none" w="med" len="med"/>
          </a:ln>
        </p:spPr>
        <p:txBody>
          <a:bodyPr wrap="square" lIns="91425" tIns="91425" rIns="91425" bIns="91425" anchor="ctr" anchorCtr="0">
            <a:noAutofit/>
          </a:bodyPr>
          <a:lstStyle/>
          <a:p>
            <a:pPr marL="0" marR="0" lvl="0" indent="-88900" algn="ctr" rtl="0">
              <a:lnSpc>
                <a:spcPct val="100000"/>
              </a:lnSpc>
              <a:spcBef>
                <a:spcPts val="0"/>
              </a:spcBef>
              <a:spcAft>
                <a:spcPts val="0"/>
              </a:spcAft>
              <a:buClr>
                <a:srgbClr val="000000"/>
              </a:buClr>
              <a:buSzPts val="1400"/>
              <a:buFont typeface="Arial"/>
              <a:buNone/>
            </a:pPr>
            <a:r>
              <a:rPr lang="en-US"/>
              <a:t>Toroidal</a:t>
            </a:r>
            <a:r>
              <a:rPr lang="en-US" sz="1400" b="0" i="0" u="none" strike="noStrike" cap="none">
                <a:solidFill>
                  <a:srgbClr val="000000"/>
                </a:solidFill>
                <a:latin typeface="Arial"/>
                <a:ea typeface="Arial"/>
                <a:cs typeface="Arial"/>
                <a:sym typeface="Arial"/>
              </a:rPr>
              <a:t> (B</a:t>
            </a:r>
            <a:r>
              <a:rPr lang="en-US"/>
              <a:t>d</a:t>
            </a:r>
            <a:r>
              <a:rPr lang="en-US" sz="1400" b="0" i="0" u="none" strike="noStrike" cap="none">
                <a:solidFill>
                  <a:srgbClr val="000000"/>
                </a:solidFill>
                <a:latin typeface="Arial"/>
                <a:ea typeface="Arial"/>
                <a:cs typeface="Arial"/>
                <a:sym typeface="Arial"/>
              </a:rPr>
              <a:t>)</a:t>
            </a:r>
          </a:p>
        </p:txBody>
      </p:sp>
      <p:sp>
        <p:nvSpPr>
          <p:cNvPr id="630" name="Shape 630"/>
          <p:cNvSpPr txBox="1"/>
          <p:nvPr/>
        </p:nvSpPr>
        <p:spPr>
          <a:xfrm>
            <a:off x="639326" y="3895191"/>
            <a:ext cx="1778100" cy="291000"/>
          </a:xfrm>
          <a:prstGeom prst="rect">
            <a:avLst/>
          </a:prstGeom>
          <a:solidFill>
            <a:srgbClr val="FFFFFF"/>
          </a:solidFill>
          <a:ln w="28575" cap="flat" cmpd="sng">
            <a:solidFill>
              <a:srgbClr val="9900FF"/>
            </a:solidFill>
            <a:prstDash val="solid"/>
            <a:round/>
            <a:headEnd type="none" w="med" len="med"/>
            <a:tailEnd type="none" w="med" len="med"/>
          </a:ln>
        </p:spPr>
        <p:txBody>
          <a:bodyPr wrap="square" lIns="91425" tIns="91425" rIns="91425" bIns="91425" anchor="ctr" anchorCtr="0">
            <a:noAutofit/>
          </a:bodyPr>
          <a:lstStyle/>
          <a:p>
            <a:pPr marL="0" marR="0" lvl="0" indent="-88900" algn="ctr" rtl="0">
              <a:lnSpc>
                <a:spcPct val="100000"/>
              </a:lnSpc>
              <a:spcBef>
                <a:spcPts val="0"/>
              </a:spcBef>
              <a:spcAft>
                <a:spcPts val="0"/>
              </a:spcAft>
              <a:buClr>
                <a:srgbClr val="000000"/>
              </a:buClr>
              <a:buSzPts val="1400"/>
              <a:buFont typeface="Arial"/>
              <a:buNone/>
            </a:pPr>
            <a:r>
              <a:rPr lang="en-US"/>
              <a:t>Compressional</a:t>
            </a:r>
            <a:r>
              <a:rPr lang="en-US" sz="1400" b="0" i="0" u="none" strike="noStrike" cap="none">
                <a:solidFill>
                  <a:srgbClr val="000000"/>
                </a:solidFill>
                <a:latin typeface="Arial"/>
                <a:ea typeface="Arial"/>
                <a:cs typeface="Arial"/>
                <a:sym typeface="Arial"/>
              </a:rPr>
              <a:t> (B</a:t>
            </a:r>
            <a:r>
              <a:rPr lang="en-US"/>
              <a:t>d</a:t>
            </a:r>
            <a:r>
              <a:rPr lang="en-US" sz="1400" b="0" i="0" u="none" strike="noStrike" cap="none">
                <a:solidFill>
                  <a:srgbClr val="000000"/>
                </a:solidFill>
                <a:latin typeface="Arial"/>
                <a:ea typeface="Arial"/>
                <a:cs typeface="Arial"/>
                <a:sym typeface="Arial"/>
              </a:rPr>
              <a:t>)</a:t>
            </a:r>
          </a:p>
        </p:txBody>
      </p:sp>
      <p:sp>
        <p:nvSpPr>
          <p:cNvPr id="631" name="Shape 631"/>
          <p:cNvSpPr txBox="1">
            <a:spLocks noGrp="1"/>
          </p:cNvSpPr>
          <p:nvPr>
            <p:ph type="title"/>
          </p:nvPr>
        </p:nvSpPr>
        <p:spPr>
          <a:xfrm>
            <a:off x="0" y="-12175"/>
            <a:ext cx="9144000" cy="868500"/>
          </a:xfrm>
          <a:prstGeom prst="rect">
            <a:avLst/>
          </a:prstGeom>
          <a:noFill/>
          <a:ln>
            <a:noFill/>
          </a:ln>
        </p:spPr>
        <p:txBody>
          <a:bodyPr wrap="square" lIns="91425" tIns="91425" rIns="91425" bIns="91425" anchor="ctr" anchorCtr="0">
            <a:noAutofit/>
          </a:bodyPr>
          <a:lstStyle/>
          <a:p>
            <a:pPr marL="0" lvl="0" indent="-177800" rtl="0">
              <a:spcBef>
                <a:spcPts val="0"/>
              </a:spcBef>
              <a:buClr>
                <a:schemeClr val="dk1"/>
              </a:buClr>
              <a:buSzPts val="2800"/>
              <a:buFont typeface="Arial"/>
              <a:buNone/>
            </a:pPr>
            <a:r>
              <a:rPr lang="en-US" b="1" dirty="0"/>
              <a:t>GOES-</a:t>
            </a:r>
            <a:r>
              <a:rPr lang="en-US" b="1" dirty="0" smtClean="0"/>
              <a:t>14</a:t>
            </a:r>
            <a:r>
              <a:rPr lang="en-US" dirty="0" smtClean="0"/>
              <a:t> </a:t>
            </a:r>
            <a:r>
              <a:rPr lang="en-US" dirty="0"/>
              <a:t>during G16 Event: </a:t>
            </a:r>
          </a:p>
          <a:p>
            <a:pPr marL="0" lvl="0" indent="-177800" rtl="0">
              <a:spcBef>
                <a:spcPts val="0"/>
              </a:spcBef>
              <a:buClr>
                <a:schemeClr val="dk1"/>
              </a:buClr>
              <a:buSzPts val="2800"/>
              <a:buFont typeface="Arial"/>
              <a:buNone/>
            </a:pPr>
            <a:r>
              <a:rPr lang="en-US" dirty="0"/>
              <a:t>2017-01-11, 24 </a:t>
            </a:r>
            <a:r>
              <a:rPr lang="en-US" dirty="0" err="1"/>
              <a:t>hrs</a:t>
            </a:r>
            <a:endParaRPr lang="en-US" dirty="0"/>
          </a:p>
        </p:txBody>
      </p:sp>
      <p:sp>
        <p:nvSpPr>
          <p:cNvPr id="632" name="Shape 632"/>
          <p:cNvSpPr txBox="1"/>
          <p:nvPr/>
        </p:nvSpPr>
        <p:spPr>
          <a:xfrm>
            <a:off x="4908008" y="126975"/>
            <a:ext cx="4235991" cy="965700"/>
          </a:xfrm>
          <a:prstGeom prst="rect">
            <a:avLst/>
          </a:prstGeom>
          <a:noFill/>
          <a:ln>
            <a:noFill/>
          </a:ln>
        </p:spPr>
        <p:txBody>
          <a:bodyPr wrap="square" lIns="91425" tIns="91425" rIns="91425" bIns="91425" anchor="t" anchorCtr="0">
            <a:noAutofit/>
          </a:bodyPr>
          <a:lstStyle/>
          <a:p>
            <a:pPr lvl="0"/>
            <a:r>
              <a:rPr lang="en-US" dirty="0"/>
              <a:t>Waves: Pc5, </a:t>
            </a:r>
            <a:r>
              <a:rPr lang="en-US" dirty="0" smtClean="0"/>
              <a:t>Pc1 (like G16).</a:t>
            </a:r>
          </a:p>
          <a:p>
            <a:r>
              <a:rPr lang="en-US" dirty="0"/>
              <a:t>Pc5 power mostly Radial, aka </a:t>
            </a:r>
            <a:r>
              <a:rPr lang="en-US" dirty="0" err="1"/>
              <a:t>Poloidal</a:t>
            </a:r>
            <a:r>
              <a:rPr lang="en-US" dirty="0" smtClean="0"/>
              <a:t>.</a:t>
            </a:r>
            <a:endParaRPr lang="en-US" dirty="0"/>
          </a:p>
          <a:p>
            <a:pPr marL="0" lvl="0" indent="0" rtl="0">
              <a:spcBef>
                <a:spcPts val="0"/>
              </a:spcBef>
              <a:buNone/>
            </a:pPr>
            <a:r>
              <a:rPr lang="en-US" dirty="0" smtClean="0"/>
              <a:t>Pc1 </a:t>
            </a:r>
            <a:r>
              <a:rPr lang="en-US" dirty="0"/>
              <a:t>(0.3 Hz) power similar all components.</a:t>
            </a:r>
          </a:p>
        </p:txBody>
      </p:sp>
      <p:sp>
        <p:nvSpPr>
          <p:cNvPr id="633" name="Shape 633"/>
          <p:cNvSpPr txBox="1"/>
          <p:nvPr/>
        </p:nvSpPr>
        <p:spPr>
          <a:xfrm>
            <a:off x="4693200" y="230044"/>
            <a:ext cx="259800" cy="1812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a:t>1</a:t>
            </a:r>
          </a:p>
        </p:txBody>
      </p:sp>
      <p:sp>
        <p:nvSpPr>
          <p:cNvPr id="636" name="Shape 636"/>
          <p:cNvSpPr txBox="1"/>
          <p:nvPr/>
        </p:nvSpPr>
        <p:spPr>
          <a:xfrm>
            <a:off x="4693200" y="661507"/>
            <a:ext cx="259800" cy="1812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dirty="0"/>
              <a:t>3</a:t>
            </a:r>
            <a:endParaRPr lang="en-US" dirty="0"/>
          </a:p>
        </p:txBody>
      </p:sp>
      <p:sp>
        <p:nvSpPr>
          <p:cNvPr id="642" name="Shape 642"/>
          <p:cNvSpPr txBox="1"/>
          <p:nvPr/>
        </p:nvSpPr>
        <p:spPr>
          <a:xfrm>
            <a:off x="4695850" y="1868341"/>
            <a:ext cx="968700" cy="238500"/>
          </a:xfrm>
          <a:prstGeom prst="rect">
            <a:avLst/>
          </a:prstGeom>
          <a:noFill/>
          <a:ln>
            <a:noFill/>
          </a:ln>
        </p:spPr>
        <p:txBody>
          <a:bodyPr wrap="square" lIns="91425" tIns="91425" rIns="91425" bIns="91425" anchor="ctr" anchorCtr="0">
            <a:noAutofit/>
          </a:bodyPr>
          <a:lstStyle/>
          <a:p>
            <a:pPr marL="0" lvl="0" indent="0" algn="r" rtl="0">
              <a:spcBef>
                <a:spcPts val="0"/>
              </a:spcBef>
              <a:buNone/>
            </a:pPr>
            <a:r>
              <a:rPr lang="en-US" sz="1300" dirty="0">
                <a:solidFill>
                  <a:srgbClr val="FFFFFF"/>
                </a:solidFill>
              </a:rPr>
              <a:t>0.3 Hz</a:t>
            </a:r>
          </a:p>
        </p:txBody>
      </p:sp>
      <p:sp>
        <p:nvSpPr>
          <p:cNvPr id="643" name="Shape 643"/>
          <p:cNvSpPr txBox="1"/>
          <p:nvPr/>
        </p:nvSpPr>
        <p:spPr>
          <a:xfrm>
            <a:off x="4695850" y="2333250"/>
            <a:ext cx="968700" cy="238500"/>
          </a:xfrm>
          <a:prstGeom prst="rect">
            <a:avLst/>
          </a:prstGeom>
          <a:noFill/>
          <a:ln>
            <a:noFill/>
          </a:ln>
        </p:spPr>
        <p:txBody>
          <a:bodyPr wrap="square" lIns="91425" tIns="91425" rIns="91425" bIns="91425" anchor="ctr" anchorCtr="0">
            <a:noAutofit/>
          </a:bodyPr>
          <a:lstStyle/>
          <a:p>
            <a:pPr marL="0" lvl="0" indent="0" algn="r" rtl="0">
              <a:spcBef>
                <a:spcPts val="0"/>
              </a:spcBef>
              <a:buNone/>
            </a:pPr>
            <a:r>
              <a:rPr lang="en-US" sz="1300" dirty="0">
                <a:solidFill>
                  <a:srgbClr val="FFFFFF"/>
                </a:solidFill>
              </a:rPr>
              <a:t>5.5 </a:t>
            </a:r>
            <a:r>
              <a:rPr lang="en-US" sz="1300" dirty="0" err="1">
                <a:solidFill>
                  <a:srgbClr val="FFFFFF"/>
                </a:solidFill>
              </a:rPr>
              <a:t>mHz</a:t>
            </a:r>
            <a:endParaRPr lang="en-US" sz="1300" dirty="0">
              <a:solidFill>
                <a:srgbClr val="FFFFFF"/>
              </a:solidFill>
            </a:endParaRPr>
          </a:p>
        </p:txBody>
      </p:sp>
      <p:cxnSp>
        <p:nvCxnSpPr>
          <p:cNvPr id="644" name="Shape 644"/>
          <p:cNvCxnSpPr/>
          <p:nvPr/>
        </p:nvCxnSpPr>
        <p:spPr>
          <a:xfrm>
            <a:off x="529625" y="2524174"/>
            <a:ext cx="7949100" cy="4800"/>
          </a:xfrm>
          <a:prstGeom prst="straightConnector1">
            <a:avLst/>
          </a:prstGeom>
          <a:noFill/>
          <a:ln w="19050" cap="flat" cmpd="sng">
            <a:solidFill>
              <a:srgbClr val="666666"/>
            </a:solidFill>
            <a:prstDash val="dot"/>
            <a:round/>
            <a:headEnd type="none" w="lg" len="lg"/>
            <a:tailEnd type="none" w="lg" len="lg"/>
          </a:ln>
        </p:spPr>
      </p:cxnSp>
      <p:cxnSp>
        <p:nvCxnSpPr>
          <p:cNvPr id="645" name="Shape 645"/>
          <p:cNvCxnSpPr/>
          <p:nvPr/>
        </p:nvCxnSpPr>
        <p:spPr>
          <a:xfrm>
            <a:off x="529625" y="2328190"/>
            <a:ext cx="7949100" cy="4800"/>
          </a:xfrm>
          <a:prstGeom prst="straightConnector1">
            <a:avLst/>
          </a:prstGeom>
          <a:noFill/>
          <a:ln w="19050" cap="flat" cmpd="sng">
            <a:solidFill>
              <a:srgbClr val="666666"/>
            </a:solidFill>
            <a:prstDash val="dot"/>
            <a:round/>
            <a:headEnd type="none" w="lg" len="lg"/>
            <a:tailEnd type="none" w="lg" len="lg"/>
          </a:ln>
        </p:spPr>
      </p:cxnSp>
      <p:sp>
        <p:nvSpPr>
          <p:cNvPr id="647" name="Shape 647"/>
          <p:cNvSpPr txBox="1"/>
          <p:nvPr/>
        </p:nvSpPr>
        <p:spPr>
          <a:xfrm>
            <a:off x="4695850" y="2142066"/>
            <a:ext cx="968700" cy="238500"/>
          </a:xfrm>
          <a:prstGeom prst="rect">
            <a:avLst/>
          </a:prstGeom>
          <a:noFill/>
          <a:ln>
            <a:noFill/>
          </a:ln>
        </p:spPr>
        <p:txBody>
          <a:bodyPr wrap="square" lIns="91425" tIns="91425" rIns="91425" bIns="91425" anchor="ctr" anchorCtr="0">
            <a:noAutofit/>
          </a:bodyPr>
          <a:lstStyle/>
          <a:p>
            <a:pPr marL="0" lvl="0" indent="0" algn="r" rtl="0">
              <a:spcBef>
                <a:spcPts val="0"/>
              </a:spcBef>
              <a:buNone/>
            </a:pPr>
            <a:r>
              <a:rPr lang="en-US" sz="1300" dirty="0">
                <a:solidFill>
                  <a:srgbClr val="FFFFFF"/>
                </a:solidFill>
              </a:rPr>
              <a:t>30 </a:t>
            </a:r>
            <a:r>
              <a:rPr lang="en-US" sz="1300" dirty="0" err="1">
                <a:solidFill>
                  <a:srgbClr val="FFFFFF"/>
                </a:solidFill>
              </a:rPr>
              <a:t>mHz</a:t>
            </a:r>
            <a:endParaRPr lang="en-US" sz="1300" dirty="0">
              <a:solidFill>
                <a:srgbClr val="FFFFFF"/>
              </a:solidFill>
            </a:endParaRPr>
          </a:p>
        </p:txBody>
      </p:sp>
      <p:sp>
        <p:nvSpPr>
          <p:cNvPr id="44" name="Shape 627"/>
          <p:cNvSpPr/>
          <p:nvPr/>
        </p:nvSpPr>
        <p:spPr>
          <a:xfrm>
            <a:off x="6511641" y="1092675"/>
            <a:ext cx="1413159" cy="3688875"/>
          </a:xfrm>
          <a:prstGeom prst="rect">
            <a:avLst/>
          </a:prstGeom>
          <a:noFill/>
          <a:ln w="38100" cap="flat" cmpd="sng">
            <a:solidFill>
              <a:srgbClr val="FFD966"/>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6" name="Shape 260"/>
          <p:cNvSpPr txBox="1"/>
          <p:nvPr/>
        </p:nvSpPr>
        <p:spPr>
          <a:xfrm>
            <a:off x="7506264" y="1687141"/>
            <a:ext cx="259800" cy="1812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a:t>1</a:t>
            </a:r>
          </a:p>
        </p:txBody>
      </p:sp>
      <p:cxnSp>
        <p:nvCxnSpPr>
          <p:cNvPr id="47" name="Shape 261"/>
          <p:cNvCxnSpPr>
            <a:stCxn id="46" idx="1"/>
          </p:cNvCxnSpPr>
          <p:nvPr/>
        </p:nvCxnSpPr>
        <p:spPr>
          <a:xfrm flipH="1">
            <a:off x="7381164" y="1777741"/>
            <a:ext cx="125100" cy="329100"/>
          </a:xfrm>
          <a:prstGeom prst="straightConnector1">
            <a:avLst/>
          </a:prstGeom>
          <a:noFill/>
          <a:ln w="19050" cap="flat" cmpd="sng">
            <a:solidFill>
              <a:srgbClr val="4A86E8"/>
            </a:solidFill>
            <a:prstDash val="solid"/>
            <a:round/>
            <a:headEnd type="none" w="lg" len="lg"/>
            <a:tailEnd type="triangle" w="lg" len="lg"/>
          </a:ln>
        </p:spPr>
      </p:cxnSp>
      <p:cxnSp>
        <p:nvCxnSpPr>
          <p:cNvPr id="48" name="Shape 266"/>
          <p:cNvCxnSpPr>
            <a:stCxn id="46" idx="1"/>
          </p:cNvCxnSpPr>
          <p:nvPr/>
        </p:nvCxnSpPr>
        <p:spPr>
          <a:xfrm rot="10800000">
            <a:off x="7035864" y="1376041"/>
            <a:ext cx="470400" cy="401700"/>
          </a:xfrm>
          <a:prstGeom prst="straightConnector1">
            <a:avLst/>
          </a:prstGeom>
          <a:noFill/>
          <a:ln w="19050" cap="flat" cmpd="sng">
            <a:solidFill>
              <a:srgbClr val="4A86E8"/>
            </a:solidFill>
            <a:prstDash val="solid"/>
            <a:round/>
            <a:headEnd type="none" w="lg" len="lg"/>
            <a:tailEnd type="triangle" w="lg" len="lg"/>
          </a:ln>
        </p:spPr>
      </p:cxnSp>
      <p:sp>
        <p:nvSpPr>
          <p:cNvPr id="49" name="Shape 267"/>
          <p:cNvSpPr txBox="1"/>
          <p:nvPr/>
        </p:nvSpPr>
        <p:spPr>
          <a:xfrm>
            <a:off x="7987441" y="2788953"/>
            <a:ext cx="259800" cy="1812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dirty="0"/>
              <a:t>3</a:t>
            </a:r>
            <a:endParaRPr lang="en-US" dirty="0"/>
          </a:p>
        </p:txBody>
      </p:sp>
      <p:cxnSp>
        <p:nvCxnSpPr>
          <p:cNvPr id="50" name="Shape 268"/>
          <p:cNvCxnSpPr>
            <a:stCxn id="49" idx="1"/>
          </p:cNvCxnSpPr>
          <p:nvPr/>
        </p:nvCxnSpPr>
        <p:spPr>
          <a:xfrm flipH="1" flipV="1">
            <a:off x="7166641" y="2142066"/>
            <a:ext cx="820800" cy="737487"/>
          </a:xfrm>
          <a:prstGeom prst="straightConnector1">
            <a:avLst/>
          </a:prstGeom>
          <a:noFill/>
          <a:ln w="19050" cap="flat" cmpd="sng">
            <a:solidFill>
              <a:srgbClr val="4A86E8"/>
            </a:solidFill>
            <a:prstDash val="solid"/>
            <a:round/>
            <a:headEnd type="none" w="lg" len="lg"/>
            <a:tailEnd type="triangle" w="lg" len="lg"/>
          </a:ln>
        </p:spPr>
      </p:cxnSp>
      <p:cxnSp>
        <p:nvCxnSpPr>
          <p:cNvPr id="51" name="Shape 269"/>
          <p:cNvCxnSpPr>
            <a:stCxn id="49" idx="1"/>
          </p:cNvCxnSpPr>
          <p:nvPr/>
        </p:nvCxnSpPr>
        <p:spPr>
          <a:xfrm flipH="1">
            <a:off x="7381164" y="2879553"/>
            <a:ext cx="606277" cy="178607"/>
          </a:xfrm>
          <a:prstGeom prst="straightConnector1">
            <a:avLst/>
          </a:prstGeom>
          <a:noFill/>
          <a:ln w="19050" cap="flat" cmpd="sng">
            <a:solidFill>
              <a:srgbClr val="4A86E8"/>
            </a:solidFill>
            <a:prstDash val="solid"/>
            <a:round/>
            <a:headEnd type="none" w="lg" len="lg"/>
            <a:tailEnd type="triangle" w="lg" len="lg"/>
          </a:ln>
        </p:spPr>
      </p:cxnSp>
      <p:cxnSp>
        <p:nvCxnSpPr>
          <p:cNvPr id="52" name="Shape 270"/>
          <p:cNvCxnSpPr>
            <a:stCxn id="49" idx="1"/>
          </p:cNvCxnSpPr>
          <p:nvPr/>
        </p:nvCxnSpPr>
        <p:spPr>
          <a:xfrm flipH="1">
            <a:off x="7166641" y="2879553"/>
            <a:ext cx="820800" cy="1204767"/>
          </a:xfrm>
          <a:prstGeom prst="straightConnector1">
            <a:avLst/>
          </a:prstGeom>
          <a:noFill/>
          <a:ln w="19050" cap="flat" cmpd="sng">
            <a:solidFill>
              <a:srgbClr val="4A86E8"/>
            </a:solidFill>
            <a:prstDash val="solid"/>
            <a:round/>
            <a:headEnd type="none" w="lg" len="lg"/>
            <a:tailEnd type="triangle" w="lg" len="lg"/>
          </a:ln>
        </p:spPr>
      </p:cxnSp>
      <p:sp>
        <p:nvSpPr>
          <p:cNvPr id="53" name="Shape 267"/>
          <p:cNvSpPr txBox="1"/>
          <p:nvPr/>
        </p:nvSpPr>
        <p:spPr>
          <a:xfrm>
            <a:off x="5792881" y="2249870"/>
            <a:ext cx="259800" cy="1812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dirty="0" smtClean="0"/>
              <a:t>2</a:t>
            </a:r>
            <a:endParaRPr lang="en-US" dirty="0"/>
          </a:p>
        </p:txBody>
      </p:sp>
      <p:cxnSp>
        <p:nvCxnSpPr>
          <p:cNvPr id="54" name="Shape 261"/>
          <p:cNvCxnSpPr>
            <a:stCxn id="53" idx="3"/>
          </p:cNvCxnSpPr>
          <p:nvPr/>
        </p:nvCxnSpPr>
        <p:spPr>
          <a:xfrm>
            <a:off x="6052681" y="2340470"/>
            <a:ext cx="368439" cy="137619"/>
          </a:xfrm>
          <a:prstGeom prst="straightConnector1">
            <a:avLst/>
          </a:prstGeom>
          <a:noFill/>
          <a:ln w="19050" cap="flat" cmpd="sng">
            <a:solidFill>
              <a:srgbClr val="4A86E8"/>
            </a:solidFill>
            <a:prstDash val="solid"/>
            <a:round/>
            <a:headEnd type="none" w="lg" len="lg"/>
            <a:tailEnd type="triangle" w="lg" len="lg"/>
          </a:ln>
        </p:spPr>
      </p:cxnSp>
      <p:sp>
        <p:nvSpPr>
          <p:cNvPr id="55" name="Shape 633"/>
          <p:cNvSpPr txBox="1"/>
          <p:nvPr/>
        </p:nvSpPr>
        <p:spPr>
          <a:xfrm>
            <a:off x="4693200" y="434351"/>
            <a:ext cx="259800" cy="1812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dirty="0"/>
              <a:t>2</a:t>
            </a:r>
            <a:endParaRPr lang="en-US" dirty="0"/>
          </a:p>
        </p:txBody>
      </p:sp>
      <p:cxnSp>
        <p:nvCxnSpPr>
          <p:cNvPr id="37" name="Shape 646"/>
          <p:cNvCxnSpPr/>
          <p:nvPr/>
        </p:nvCxnSpPr>
        <p:spPr>
          <a:xfrm>
            <a:off x="529625" y="2059009"/>
            <a:ext cx="7949100" cy="4800"/>
          </a:xfrm>
          <a:prstGeom prst="straightConnector1">
            <a:avLst/>
          </a:prstGeom>
          <a:noFill/>
          <a:ln w="19050" cap="flat" cmpd="sng">
            <a:solidFill>
              <a:srgbClr val="666666"/>
            </a:solidFill>
            <a:prstDash val="dot"/>
            <a:round/>
            <a:headEnd type="none" w="lg" len="lg"/>
            <a:tailEnd type="none" w="lg" len="lg"/>
          </a:ln>
        </p:spPr>
      </p:cxnSp>
    </p:spTree>
    <p:extLst>
      <p:ext uri="{BB962C8B-B14F-4D97-AF65-F5344CB8AC3E}">
        <p14:creationId xmlns:p14="http://schemas.microsoft.com/office/powerpoint/2010/main" val="4268724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26676"/>
            <a:ext cx="9144000" cy="3970318"/>
          </a:xfrm>
          <a:prstGeom prst="rect">
            <a:avLst/>
          </a:prstGeom>
        </p:spPr>
        <p:txBody>
          <a:bodyPr wrap="square">
            <a:spAutoFit/>
          </a:bodyPr>
          <a:lstStyle/>
          <a:p>
            <a:r>
              <a:rPr lang="en-US" b="1" dirty="0" smtClean="0"/>
              <a:t>Site</a:t>
            </a:r>
            <a:r>
              <a:rPr lang="en-US" b="1" dirty="0"/>
              <a:t>	Site	</a:t>
            </a:r>
            <a:r>
              <a:rPr lang="en-US" b="1" dirty="0" smtClean="0"/>
              <a:t>	Geodetic</a:t>
            </a:r>
            <a:r>
              <a:rPr lang="en-US" b="1" dirty="0"/>
              <a:t>	Geodetic	CGM	CGM</a:t>
            </a:r>
          </a:p>
          <a:p>
            <a:r>
              <a:rPr lang="en-US" b="1" dirty="0"/>
              <a:t>Code	Name	</a:t>
            </a:r>
            <a:r>
              <a:rPr lang="en-US" b="1" dirty="0" smtClean="0"/>
              <a:t>	Latitude</a:t>
            </a:r>
            <a:r>
              <a:rPr lang="en-US" b="1" dirty="0"/>
              <a:t>	Longitude	Latitude	Longitude	</a:t>
            </a:r>
            <a:r>
              <a:rPr lang="en-US" b="1" dirty="0" smtClean="0"/>
              <a:t>L	GOES-XY</a:t>
            </a:r>
            <a:r>
              <a:rPr lang="en-US" b="1" dirty="0"/>
              <a:t>	 </a:t>
            </a:r>
          </a:p>
          <a:p>
            <a:r>
              <a:rPr lang="en-US" dirty="0"/>
              <a:t>ANNA	Ann Arbor	</a:t>
            </a:r>
            <a:r>
              <a:rPr lang="en-US" dirty="0" smtClean="0"/>
              <a:t>	42.417</a:t>
            </a:r>
            <a:r>
              <a:rPr lang="en-US" dirty="0"/>
              <a:t>	276.098	52.88	349.51	</a:t>
            </a:r>
            <a:r>
              <a:rPr lang="en-US" dirty="0" smtClean="0"/>
              <a:t>2.79</a:t>
            </a:r>
            <a:endParaRPr lang="en-US" dirty="0"/>
          </a:p>
          <a:p>
            <a:r>
              <a:rPr lang="en-US" b="1" dirty="0"/>
              <a:t>BACK	Back Lake	</a:t>
            </a:r>
            <a:r>
              <a:rPr lang="en-US" b="1" dirty="0" smtClean="0"/>
              <a:t>	57.707</a:t>
            </a:r>
            <a:r>
              <a:rPr lang="en-US" b="1" dirty="0"/>
              <a:t>	265.794	67.32	333.52	</a:t>
            </a:r>
            <a:r>
              <a:rPr lang="en-US" b="1" dirty="0" smtClean="0"/>
              <a:t>6.83	G16</a:t>
            </a:r>
            <a:endParaRPr lang="en-US" b="1" dirty="0"/>
          </a:p>
          <a:p>
            <a:r>
              <a:rPr lang="en-US" dirty="0"/>
              <a:t>CONT	</a:t>
            </a:r>
            <a:r>
              <a:rPr lang="en-US" dirty="0" err="1"/>
              <a:t>Contwoyto</a:t>
            </a:r>
            <a:r>
              <a:rPr lang="en-US" dirty="0"/>
              <a:t>	</a:t>
            </a:r>
            <a:r>
              <a:rPr lang="en-US" dirty="0" smtClean="0"/>
              <a:t>	65.754</a:t>
            </a:r>
            <a:r>
              <a:rPr lang="en-US" dirty="0"/>
              <a:t>	248.750	72.82	304.82	11.64</a:t>
            </a:r>
          </a:p>
          <a:p>
            <a:r>
              <a:rPr lang="en-US" dirty="0"/>
              <a:t>DAWS	Dawson City	64.048	220.890	65.90	273.89	6.09</a:t>
            </a:r>
          </a:p>
          <a:p>
            <a:r>
              <a:rPr lang="en-US" dirty="0"/>
              <a:t>ESKI	Eskimo Point	61.106	265.950	70.52	333.15	9.13</a:t>
            </a:r>
          </a:p>
          <a:p>
            <a:r>
              <a:rPr lang="en-US" dirty="0"/>
              <a:t>FCHP	Fort Chipewyan	58.769	248.894	66.23	308.55	6.25</a:t>
            </a:r>
          </a:p>
          <a:p>
            <a:r>
              <a:rPr lang="en-US" dirty="0"/>
              <a:t>FCHU	Fort Churchill	58.763	265.920	68.32	333.54	7.44</a:t>
            </a:r>
          </a:p>
          <a:p>
            <a:r>
              <a:rPr lang="en-US" dirty="0"/>
              <a:t>FSIM	Fort Simpson	61.756	238.770	67.23	294.29	6.78</a:t>
            </a:r>
          </a:p>
          <a:p>
            <a:r>
              <a:rPr lang="en-US" dirty="0"/>
              <a:t>FSMI	Fort Smith	</a:t>
            </a:r>
            <a:r>
              <a:rPr lang="en-US" dirty="0" smtClean="0"/>
              <a:t>	60.017</a:t>
            </a:r>
            <a:r>
              <a:rPr lang="en-US" dirty="0"/>
              <a:t>	248.050	67.28	306.90	6.81</a:t>
            </a:r>
          </a:p>
          <a:p>
            <a:r>
              <a:rPr lang="en-US" b="1" dirty="0"/>
              <a:t>GILL	</a:t>
            </a:r>
            <a:r>
              <a:rPr lang="en-US" b="1" dirty="0" err="1"/>
              <a:t>Gillam</a:t>
            </a:r>
            <a:r>
              <a:rPr lang="en-US" b="1" dirty="0"/>
              <a:t>	</a:t>
            </a:r>
            <a:r>
              <a:rPr lang="en-US" b="1" dirty="0" smtClean="0"/>
              <a:t>	56.376</a:t>
            </a:r>
            <a:r>
              <a:rPr lang="en-US" b="1" dirty="0"/>
              <a:t>	265.360	66.03	333.05	</a:t>
            </a:r>
            <a:r>
              <a:rPr lang="en-US" b="1" dirty="0" smtClean="0"/>
              <a:t>6.15	G16</a:t>
            </a:r>
          </a:p>
          <a:p>
            <a:endParaRPr lang="en-US" dirty="0" smtClean="0"/>
          </a:p>
          <a:p>
            <a:r>
              <a:rPr lang="en-US" b="1" dirty="0" smtClean="0"/>
              <a:t>GOES </a:t>
            </a:r>
            <a:r>
              <a:rPr lang="en-US" b="1" dirty="0" err="1" smtClean="0"/>
              <a:t>Footpoint</a:t>
            </a:r>
            <a:r>
              <a:rPr lang="en-US" b="1" dirty="0"/>
              <a:t>	</a:t>
            </a:r>
            <a:r>
              <a:rPr lang="en-US" b="1" dirty="0" smtClean="0"/>
              <a:t>	Geographic Foot</a:t>
            </a:r>
            <a:r>
              <a:rPr lang="en-US" b="1" baseline="30000" dirty="0" smtClean="0"/>
              <a:t>1</a:t>
            </a:r>
            <a:r>
              <a:rPr lang="en-US" b="1" dirty="0" smtClean="0"/>
              <a:t>	Geomagnetic Foot</a:t>
            </a:r>
            <a:r>
              <a:rPr lang="en-US" b="1" baseline="30000" dirty="0" smtClean="0"/>
              <a:t>2	</a:t>
            </a:r>
            <a:r>
              <a:rPr lang="en-US" b="1" dirty="0" smtClean="0"/>
              <a:t>L</a:t>
            </a:r>
          </a:p>
          <a:p>
            <a:r>
              <a:rPr lang="en-US" dirty="0" smtClean="0"/>
              <a:t>G13	East		</a:t>
            </a:r>
            <a:r>
              <a:rPr lang="de-DE" dirty="0" smtClean="0"/>
              <a:t>56.55 	280.75  	66.15 	350.95       6.8</a:t>
            </a:r>
            <a:endParaRPr lang="en-US" dirty="0" smtClean="0"/>
          </a:p>
          <a:p>
            <a:r>
              <a:rPr lang="en-US" dirty="0" smtClean="0"/>
              <a:t>G14	Parking		</a:t>
            </a:r>
            <a:r>
              <a:rPr lang="de-DE" dirty="0"/>
              <a:t>55.80 </a:t>
            </a:r>
            <a:r>
              <a:rPr lang="de-DE" dirty="0" smtClean="0"/>
              <a:t>	260.76 	64.14 	324.75       </a:t>
            </a:r>
            <a:r>
              <a:rPr lang="de-DE" dirty="0"/>
              <a:t>6.7</a:t>
            </a:r>
            <a:endParaRPr lang="en-US" dirty="0" smtClean="0"/>
          </a:p>
          <a:p>
            <a:r>
              <a:rPr lang="en-US" dirty="0" smtClean="0"/>
              <a:t>G15	West		</a:t>
            </a:r>
            <a:r>
              <a:rPr lang="de-DE" dirty="0"/>
              <a:t>58.53 </a:t>
            </a:r>
            <a:r>
              <a:rPr lang="de-DE" dirty="0" smtClean="0"/>
              <a:t>	238.28  	63.93 	296.11       </a:t>
            </a:r>
            <a:r>
              <a:rPr lang="de-DE" dirty="0"/>
              <a:t>6.6</a:t>
            </a:r>
            <a:endParaRPr lang="en-US" dirty="0" smtClean="0"/>
          </a:p>
          <a:p>
            <a:r>
              <a:rPr lang="en-US" dirty="0" smtClean="0"/>
              <a:t>G16	~90W		</a:t>
            </a:r>
            <a:r>
              <a:rPr lang="de-DE" dirty="0"/>
              <a:t>55.74 </a:t>
            </a:r>
            <a:r>
              <a:rPr lang="de-DE" dirty="0" smtClean="0"/>
              <a:t>	271.03  	64.91 	338.06       </a:t>
            </a:r>
            <a:r>
              <a:rPr lang="de-DE" dirty="0"/>
              <a:t>6.7</a:t>
            </a:r>
            <a:endParaRPr lang="en-US" dirty="0"/>
          </a:p>
        </p:txBody>
      </p:sp>
      <p:sp>
        <p:nvSpPr>
          <p:cNvPr id="8" name="Shape 631"/>
          <p:cNvSpPr txBox="1">
            <a:spLocks noGrp="1"/>
          </p:cNvSpPr>
          <p:nvPr>
            <p:ph type="title"/>
          </p:nvPr>
        </p:nvSpPr>
        <p:spPr>
          <a:xfrm>
            <a:off x="0" y="-12175"/>
            <a:ext cx="9144000" cy="868500"/>
          </a:xfrm>
          <a:prstGeom prst="rect">
            <a:avLst/>
          </a:prstGeom>
          <a:noFill/>
          <a:ln>
            <a:noFill/>
          </a:ln>
        </p:spPr>
        <p:txBody>
          <a:bodyPr wrap="square" lIns="91425" tIns="91425" rIns="91425" bIns="91425" anchor="ctr" anchorCtr="0">
            <a:noAutofit/>
          </a:bodyPr>
          <a:lstStyle/>
          <a:p>
            <a:pPr marL="0" lvl="0" indent="-177800" rtl="0">
              <a:spcBef>
                <a:spcPts val="0"/>
              </a:spcBef>
              <a:buClr>
                <a:schemeClr val="dk1"/>
              </a:buClr>
              <a:buSzPts val="2800"/>
              <a:buFont typeface="Arial"/>
              <a:buNone/>
            </a:pPr>
            <a:r>
              <a:rPr lang="en-US" b="1" dirty="0" smtClean="0"/>
              <a:t>Ground</a:t>
            </a:r>
            <a:r>
              <a:rPr lang="en-US" dirty="0" smtClean="0"/>
              <a:t> stations during Event</a:t>
            </a:r>
            <a:r>
              <a:rPr lang="en-US" dirty="0"/>
              <a:t>: </a:t>
            </a:r>
          </a:p>
          <a:p>
            <a:pPr marL="0" lvl="0" indent="-177800" rtl="0">
              <a:spcBef>
                <a:spcPts val="0"/>
              </a:spcBef>
              <a:buClr>
                <a:schemeClr val="dk1"/>
              </a:buClr>
              <a:buSzPts val="2800"/>
              <a:buFont typeface="Arial"/>
              <a:buNone/>
            </a:pPr>
            <a:r>
              <a:rPr lang="en-US" dirty="0"/>
              <a:t>2017-01-</a:t>
            </a:r>
            <a:r>
              <a:rPr lang="en-US" dirty="0" smtClean="0"/>
              <a:t>11: GILL</a:t>
            </a:r>
            <a:endParaRPr lang="en-US" dirty="0"/>
          </a:p>
        </p:txBody>
      </p:sp>
    </p:spTree>
    <p:extLst>
      <p:ext uri="{BB962C8B-B14F-4D97-AF65-F5344CB8AC3E}">
        <p14:creationId xmlns:p14="http://schemas.microsoft.com/office/powerpoint/2010/main" val="2345125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950166"/>
            <a:ext cx="9144000" cy="4142534"/>
          </a:xfrm>
          <a:prstGeom prst="rect">
            <a:avLst/>
          </a:prstGeom>
          <a:solidFill>
            <a:srgbClr val="FFFFFF"/>
          </a:solidFill>
        </p:spPr>
      </p:pic>
      <p:sp>
        <p:nvSpPr>
          <p:cNvPr id="631" name="Shape 631"/>
          <p:cNvSpPr txBox="1">
            <a:spLocks noGrp="1"/>
          </p:cNvSpPr>
          <p:nvPr>
            <p:ph type="title"/>
          </p:nvPr>
        </p:nvSpPr>
        <p:spPr>
          <a:xfrm>
            <a:off x="0" y="-12175"/>
            <a:ext cx="9144000" cy="868500"/>
          </a:xfrm>
          <a:prstGeom prst="rect">
            <a:avLst/>
          </a:prstGeom>
          <a:noFill/>
          <a:ln>
            <a:noFill/>
          </a:ln>
        </p:spPr>
        <p:txBody>
          <a:bodyPr wrap="square" lIns="91425" tIns="91425" rIns="91425" bIns="91425" anchor="ctr" anchorCtr="0">
            <a:noAutofit/>
          </a:bodyPr>
          <a:lstStyle/>
          <a:p>
            <a:pPr marL="0" lvl="0" indent="-177800" rtl="0">
              <a:spcBef>
                <a:spcPts val="0"/>
              </a:spcBef>
              <a:buClr>
                <a:schemeClr val="dk1"/>
              </a:buClr>
              <a:buSzPts val="2800"/>
              <a:buFont typeface="Arial"/>
              <a:buNone/>
            </a:pPr>
            <a:r>
              <a:rPr lang="en-US" b="1" dirty="0" smtClean="0"/>
              <a:t>Ground</a:t>
            </a:r>
            <a:r>
              <a:rPr lang="en-US" dirty="0" smtClean="0"/>
              <a:t> </a:t>
            </a:r>
            <a:r>
              <a:rPr lang="en-US" dirty="0"/>
              <a:t>during </a:t>
            </a:r>
            <a:r>
              <a:rPr lang="en-US" dirty="0" smtClean="0"/>
              <a:t>G16 Event</a:t>
            </a:r>
            <a:r>
              <a:rPr lang="en-US" dirty="0"/>
              <a:t>: </a:t>
            </a:r>
          </a:p>
          <a:p>
            <a:pPr marL="0" lvl="0" indent="-177800" rtl="0">
              <a:spcBef>
                <a:spcPts val="0"/>
              </a:spcBef>
              <a:buClr>
                <a:schemeClr val="dk1"/>
              </a:buClr>
              <a:buSzPts val="2800"/>
              <a:buFont typeface="Arial"/>
              <a:buNone/>
            </a:pPr>
            <a:r>
              <a:rPr lang="en-US" dirty="0"/>
              <a:t>2017-01-</a:t>
            </a:r>
            <a:r>
              <a:rPr lang="en-US" dirty="0" smtClean="0"/>
              <a:t>11: GILL</a:t>
            </a:r>
            <a:endParaRPr lang="en-US" dirty="0"/>
          </a:p>
        </p:txBody>
      </p:sp>
      <p:sp>
        <p:nvSpPr>
          <p:cNvPr id="627" name="Shape 627"/>
          <p:cNvSpPr/>
          <p:nvPr/>
        </p:nvSpPr>
        <p:spPr>
          <a:xfrm>
            <a:off x="6233333" y="950166"/>
            <a:ext cx="1454121" cy="4136184"/>
          </a:xfrm>
          <a:prstGeom prst="rect">
            <a:avLst/>
          </a:prstGeom>
          <a:noFill/>
          <a:ln w="38100" cap="flat" cmpd="sng">
            <a:solidFill>
              <a:srgbClr val="FFD966"/>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Tree>
    <p:extLst>
      <p:ext uri="{BB962C8B-B14F-4D97-AF65-F5344CB8AC3E}">
        <p14:creationId xmlns:p14="http://schemas.microsoft.com/office/powerpoint/2010/main" val="1115317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311700" y="66530"/>
            <a:ext cx="8520600" cy="572700"/>
          </a:xfrm>
          <a:prstGeom prst="rect">
            <a:avLst/>
          </a:prstGeom>
          <a:no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chemeClr val="dk1"/>
              </a:buClr>
              <a:buSzPts val="3600"/>
              <a:buFont typeface="Arial Narrow"/>
              <a:buNone/>
            </a:pPr>
            <a:r>
              <a:rPr lang="en-US" sz="3600" b="0" i="0" u="none" strike="noStrike" cap="none">
                <a:solidFill>
                  <a:srgbClr val="005A9E"/>
                </a:solidFill>
                <a:latin typeface="Arial Narrow"/>
                <a:ea typeface="Arial Narrow"/>
                <a:cs typeface="Arial Narrow"/>
                <a:sym typeface="Arial Narrow"/>
              </a:rPr>
              <a:t>Outline</a:t>
            </a:r>
          </a:p>
        </p:txBody>
      </p:sp>
      <p:sp>
        <p:nvSpPr>
          <p:cNvPr id="191" name="Shape 191"/>
          <p:cNvSpPr txBox="1">
            <a:spLocks noGrp="1"/>
          </p:cNvSpPr>
          <p:nvPr>
            <p:ph type="body" idx="1"/>
          </p:nvPr>
        </p:nvSpPr>
        <p:spPr>
          <a:xfrm>
            <a:off x="734775" y="987675"/>
            <a:ext cx="8097600" cy="3646800"/>
          </a:xfrm>
          <a:prstGeom prst="rect">
            <a:avLst/>
          </a:prstGeom>
          <a:noFill/>
          <a:ln>
            <a:noFill/>
          </a:ln>
        </p:spPr>
        <p:txBody>
          <a:bodyPr wrap="square" lIns="91425" tIns="91425" rIns="91425" bIns="91425" anchor="t" anchorCtr="0">
            <a:noAutofit/>
          </a:bodyPr>
          <a:lstStyle/>
          <a:p>
            <a:pPr marL="457200" marR="0" lvl="0" indent="-419100" algn="l" rtl="0">
              <a:lnSpc>
                <a:spcPct val="115000"/>
              </a:lnSpc>
              <a:spcBef>
                <a:spcPts val="0"/>
              </a:spcBef>
              <a:spcAft>
                <a:spcPts val="0"/>
              </a:spcAft>
              <a:buClr>
                <a:schemeClr val="dk1"/>
              </a:buClr>
              <a:buSzPts val="3000"/>
              <a:buFont typeface="Arial"/>
              <a:buChar char="•"/>
            </a:pPr>
            <a:r>
              <a:rPr lang="en-US" sz="3000" b="0" i="0" u="none" strike="noStrike" cap="none" dirty="0">
                <a:solidFill>
                  <a:schemeClr val="dk1"/>
                </a:solidFill>
                <a:latin typeface="Calibri"/>
                <a:ea typeface="Calibri"/>
                <a:cs typeface="Calibri"/>
                <a:sym typeface="Calibri"/>
              </a:rPr>
              <a:t>History</a:t>
            </a:r>
          </a:p>
          <a:p>
            <a:pPr marL="457200" marR="0" lvl="0" indent="-419100" algn="l" rtl="0">
              <a:lnSpc>
                <a:spcPct val="115000"/>
              </a:lnSpc>
              <a:spcBef>
                <a:spcPts val="0"/>
              </a:spcBef>
              <a:spcAft>
                <a:spcPts val="0"/>
              </a:spcAft>
              <a:buClr>
                <a:schemeClr val="dk1"/>
              </a:buClr>
              <a:buSzPts val="3000"/>
              <a:buFont typeface="Arial"/>
              <a:buChar char="•"/>
            </a:pPr>
            <a:r>
              <a:rPr lang="en-US" sz="3000" b="0" i="0" u="none" strike="noStrike" cap="none" dirty="0">
                <a:solidFill>
                  <a:schemeClr val="dk1"/>
                </a:solidFill>
                <a:latin typeface="Calibri"/>
                <a:ea typeface="Calibri"/>
                <a:cs typeface="Calibri"/>
                <a:sym typeface="Calibri"/>
              </a:rPr>
              <a:t>GOES-16 </a:t>
            </a:r>
            <a:r>
              <a:rPr lang="en-US" sz="3000" dirty="0">
                <a:solidFill>
                  <a:schemeClr val="dk1"/>
                </a:solidFill>
                <a:latin typeface="Calibri"/>
                <a:ea typeface="Calibri"/>
                <a:cs typeface="Calibri"/>
                <a:sym typeface="Calibri"/>
              </a:rPr>
              <a:t>Early Light</a:t>
            </a:r>
            <a:r>
              <a:rPr lang="en-US" sz="3000" b="0" i="0" u="none" strike="noStrike" cap="none" dirty="0">
                <a:solidFill>
                  <a:schemeClr val="dk1"/>
                </a:solidFill>
                <a:latin typeface="Calibri"/>
                <a:ea typeface="Calibri"/>
                <a:cs typeface="Calibri"/>
                <a:sym typeface="Calibri"/>
              </a:rPr>
              <a:t> Event</a:t>
            </a:r>
          </a:p>
          <a:p>
            <a:pPr marL="457200" marR="0" lvl="0" indent="-419100" algn="l" rtl="0">
              <a:lnSpc>
                <a:spcPct val="115000"/>
              </a:lnSpc>
              <a:spcBef>
                <a:spcPts val="0"/>
              </a:spcBef>
              <a:spcAft>
                <a:spcPts val="0"/>
              </a:spcAft>
              <a:buClr>
                <a:schemeClr val="dk1"/>
              </a:buClr>
              <a:buSzPts val="3000"/>
              <a:buFont typeface="Arial"/>
              <a:buChar char="•"/>
            </a:pPr>
            <a:r>
              <a:rPr lang="en-US" sz="3000" b="0" i="0" u="none" strike="noStrike" cap="none" dirty="0" smtClean="0">
                <a:solidFill>
                  <a:schemeClr val="dk1"/>
                </a:solidFill>
                <a:latin typeface="Calibri"/>
                <a:ea typeface="Calibri"/>
                <a:cs typeface="Calibri"/>
                <a:sym typeface="Calibri"/>
              </a:rPr>
              <a:t>GOES MAG Unified</a:t>
            </a:r>
          </a:p>
          <a:p>
            <a:pPr marL="457200" marR="0" lvl="0" indent="-419100" algn="l" rtl="0">
              <a:lnSpc>
                <a:spcPct val="115000"/>
              </a:lnSpc>
              <a:spcBef>
                <a:spcPts val="0"/>
              </a:spcBef>
              <a:spcAft>
                <a:spcPts val="0"/>
              </a:spcAft>
              <a:buClr>
                <a:schemeClr val="dk1"/>
              </a:buClr>
              <a:buSzPts val="3000"/>
              <a:buFont typeface="Arial"/>
              <a:buChar char="•"/>
            </a:pPr>
            <a:r>
              <a:rPr lang="en-US" sz="3000" b="0" i="0" u="none" strike="noStrike" cap="none" dirty="0" smtClean="0">
                <a:solidFill>
                  <a:schemeClr val="dk1"/>
                </a:solidFill>
                <a:latin typeface="Calibri"/>
                <a:ea typeface="Calibri"/>
                <a:cs typeface="Calibri"/>
                <a:sym typeface="Calibri"/>
              </a:rPr>
              <a:t>ULF </a:t>
            </a:r>
            <a:r>
              <a:rPr lang="en-US" sz="3000" b="0" i="0" u="none" strike="noStrike" cap="none" dirty="0">
                <a:solidFill>
                  <a:schemeClr val="dk1"/>
                </a:solidFill>
                <a:latin typeface="Calibri"/>
                <a:ea typeface="Calibri"/>
                <a:cs typeface="Calibri"/>
                <a:sym typeface="Calibri"/>
              </a:rPr>
              <a:t>Pc 4-5 </a:t>
            </a:r>
          </a:p>
          <a:p>
            <a:pPr marL="457200" marR="0" lvl="0" indent="-419100" algn="l" rtl="0">
              <a:lnSpc>
                <a:spcPct val="115000"/>
              </a:lnSpc>
              <a:spcBef>
                <a:spcPts val="0"/>
              </a:spcBef>
              <a:spcAft>
                <a:spcPts val="0"/>
              </a:spcAft>
              <a:buClr>
                <a:schemeClr val="dk1"/>
              </a:buClr>
              <a:buSzPts val="3000"/>
              <a:buFont typeface="Arial"/>
              <a:buChar char="•"/>
            </a:pPr>
            <a:r>
              <a:rPr lang="en-US" sz="3000" b="0" i="0" u="none" strike="noStrike" cap="none" dirty="0">
                <a:solidFill>
                  <a:schemeClr val="dk1"/>
                </a:solidFill>
                <a:latin typeface="Calibri"/>
                <a:ea typeface="Calibri"/>
                <a:cs typeface="Calibri"/>
                <a:sym typeface="Calibri"/>
              </a:rPr>
              <a:t>Summary</a:t>
            </a:r>
          </a:p>
          <a:p>
            <a:pPr marL="457200" marR="0" lvl="0" indent="-419100" algn="l" rtl="0">
              <a:lnSpc>
                <a:spcPct val="115000"/>
              </a:lnSpc>
              <a:spcBef>
                <a:spcPts val="0"/>
              </a:spcBef>
              <a:spcAft>
                <a:spcPts val="0"/>
              </a:spcAft>
              <a:buClr>
                <a:schemeClr val="dk1"/>
              </a:buClr>
              <a:buSzPts val="3000"/>
              <a:buFont typeface="Arial"/>
              <a:buChar char="•"/>
            </a:pPr>
            <a:r>
              <a:rPr lang="en-US" sz="3000" b="0" i="0" u="none" strike="noStrike" cap="none" dirty="0">
                <a:solidFill>
                  <a:schemeClr val="dk1"/>
                </a:solidFill>
                <a:latin typeface="Calibri"/>
                <a:ea typeface="Calibri"/>
                <a:cs typeface="Calibri"/>
                <a:sym typeface="Calibri"/>
              </a:rPr>
              <a:t>References</a:t>
            </a:r>
          </a:p>
        </p:txBody>
      </p:sp>
      <p:sp>
        <p:nvSpPr>
          <p:cNvPr id="192" name="Shape 192"/>
          <p:cNvSpPr txBox="1">
            <a:spLocks noGrp="1"/>
          </p:cNvSpPr>
          <p:nvPr>
            <p:ph type="sldNum" idx="12"/>
          </p:nvPr>
        </p:nvSpPr>
        <p:spPr>
          <a:xfrm>
            <a:off x="8595300" y="4754238"/>
            <a:ext cx="548700" cy="393600"/>
          </a:xfrm>
          <a:prstGeom prst="rect">
            <a:avLst/>
          </a:prstGeom>
          <a:noFill/>
          <a:ln>
            <a:noFill/>
          </a:ln>
        </p:spPr>
        <p:txBody>
          <a:bodyPr wrap="square" lIns="91425" tIns="91425" rIns="91425" bIns="91425" anchor="ctr" anchorCtr="0">
            <a:noAutofit/>
          </a:bodyPr>
          <a:lstStyle/>
          <a:p>
            <a:pPr marL="0" marR="0" lvl="0" indent="-66675" algn="r" rtl="0">
              <a:lnSpc>
                <a:spcPct val="100000"/>
              </a:lnSpc>
              <a:spcBef>
                <a:spcPts val="0"/>
              </a:spcBef>
              <a:spcAft>
                <a:spcPts val="0"/>
              </a:spcAft>
              <a:buClr>
                <a:srgbClr val="000000"/>
              </a:buClr>
              <a:buSzPts val="1050"/>
              <a:buFont typeface="Arial"/>
              <a:buNone/>
            </a:pPr>
            <a:fld id="{00000000-1234-1234-1234-123412341234}" type="slidenum">
              <a:rPr lang="en-US" sz="1050" b="0" i="0" u="none" strike="noStrike" cap="none">
                <a:solidFill>
                  <a:srgbClr val="000000"/>
                </a:solidFill>
                <a:latin typeface="Arial"/>
                <a:ea typeface="Arial"/>
                <a:cs typeface="Arial"/>
                <a:sym typeface="Arial"/>
              </a:rPr>
              <a:t>2</a:t>
            </a:fld>
            <a:endParaRPr lang="en-US" sz="105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31" name="Shape 631"/>
          <p:cNvSpPr txBox="1">
            <a:spLocks noGrp="1"/>
          </p:cNvSpPr>
          <p:nvPr>
            <p:ph type="title"/>
          </p:nvPr>
        </p:nvSpPr>
        <p:spPr>
          <a:xfrm>
            <a:off x="0" y="-12175"/>
            <a:ext cx="9144000" cy="868500"/>
          </a:xfrm>
          <a:prstGeom prst="rect">
            <a:avLst/>
          </a:prstGeom>
          <a:noFill/>
          <a:ln>
            <a:noFill/>
          </a:ln>
        </p:spPr>
        <p:txBody>
          <a:bodyPr wrap="square" lIns="91425" tIns="91425" rIns="91425" bIns="91425" anchor="ctr" anchorCtr="0">
            <a:noAutofit/>
          </a:bodyPr>
          <a:lstStyle/>
          <a:p>
            <a:pPr marL="0" lvl="0" indent="-177800" rtl="0">
              <a:spcBef>
                <a:spcPts val="0"/>
              </a:spcBef>
              <a:buClr>
                <a:schemeClr val="dk1"/>
              </a:buClr>
              <a:buSzPts val="2800"/>
              <a:buFont typeface="Arial"/>
              <a:buNone/>
            </a:pPr>
            <a:r>
              <a:rPr lang="en-US" b="1" dirty="0" smtClean="0"/>
              <a:t>Ground</a:t>
            </a:r>
            <a:r>
              <a:rPr lang="en-US" dirty="0" smtClean="0"/>
              <a:t> </a:t>
            </a:r>
            <a:r>
              <a:rPr lang="en-US" dirty="0"/>
              <a:t>during </a:t>
            </a:r>
            <a:r>
              <a:rPr lang="en-US" dirty="0" smtClean="0"/>
              <a:t>G16 Event</a:t>
            </a:r>
            <a:r>
              <a:rPr lang="en-US" dirty="0"/>
              <a:t>: </a:t>
            </a:r>
          </a:p>
          <a:p>
            <a:pPr marL="0" lvl="0" indent="-177800" rtl="0">
              <a:spcBef>
                <a:spcPts val="0"/>
              </a:spcBef>
              <a:buClr>
                <a:schemeClr val="dk1"/>
              </a:buClr>
              <a:buSzPts val="2800"/>
              <a:buFont typeface="Arial"/>
              <a:buNone/>
            </a:pPr>
            <a:r>
              <a:rPr lang="en-US" dirty="0"/>
              <a:t>2017-01-</a:t>
            </a:r>
            <a:r>
              <a:rPr lang="en-US" dirty="0" smtClean="0"/>
              <a:t>11: GILL</a:t>
            </a:r>
            <a:endParaRPr lang="en-US" dirty="0"/>
          </a:p>
        </p:txBody>
      </p:sp>
      <p:pic>
        <p:nvPicPr>
          <p:cNvPr id="2" name="Picture 1"/>
          <p:cNvPicPr>
            <a:picLocks noChangeAspect="1"/>
          </p:cNvPicPr>
          <p:nvPr/>
        </p:nvPicPr>
        <p:blipFill>
          <a:blip r:embed="rId3"/>
          <a:stretch>
            <a:fillRect/>
          </a:stretch>
        </p:blipFill>
        <p:spPr>
          <a:xfrm>
            <a:off x="-1" y="1041400"/>
            <a:ext cx="9143999" cy="1987550"/>
          </a:xfrm>
          <a:prstGeom prst="rect">
            <a:avLst/>
          </a:prstGeom>
        </p:spPr>
      </p:pic>
      <p:pic>
        <p:nvPicPr>
          <p:cNvPr id="5" name="Picture 4"/>
          <p:cNvPicPr>
            <a:picLocks noChangeAspect="1"/>
          </p:cNvPicPr>
          <p:nvPr/>
        </p:nvPicPr>
        <p:blipFill>
          <a:blip r:embed="rId4"/>
          <a:stretch>
            <a:fillRect/>
          </a:stretch>
        </p:blipFill>
        <p:spPr>
          <a:xfrm>
            <a:off x="0" y="3105151"/>
            <a:ext cx="9144000" cy="1981199"/>
          </a:xfrm>
          <a:prstGeom prst="rect">
            <a:avLst/>
          </a:prstGeom>
        </p:spPr>
      </p:pic>
      <p:sp>
        <p:nvSpPr>
          <p:cNvPr id="627" name="Shape 627"/>
          <p:cNvSpPr/>
          <p:nvPr/>
        </p:nvSpPr>
        <p:spPr>
          <a:xfrm>
            <a:off x="6151325" y="1025824"/>
            <a:ext cx="935275" cy="4060526"/>
          </a:xfrm>
          <a:prstGeom prst="rect">
            <a:avLst/>
          </a:prstGeom>
          <a:noFill/>
          <a:ln w="38100" cap="flat" cmpd="sng">
            <a:solidFill>
              <a:srgbClr val="FFD966"/>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6" name="Shape 643"/>
          <p:cNvSpPr txBox="1"/>
          <p:nvPr/>
        </p:nvSpPr>
        <p:spPr>
          <a:xfrm>
            <a:off x="4695850" y="1486666"/>
            <a:ext cx="968700" cy="238500"/>
          </a:xfrm>
          <a:prstGeom prst="rect">
            <a:avLst/>
          </a:prstGeom>
          <a:noFill/>
          <a:ln>
            <a:noFill/>
          </a:ln>
        </p:spPr>
        <p:txBody>
          <a:bodyPr wrap="square" lIns="91425" tIns="91425" rIns="91425" bIns="91425" anchor="ctr" anchorCtr="0">
            <a:noAutofit/>
          </a:bodyPr>
          <a:lstStyle/>
          <a:p>
            <a:pPr marL="0" lvl="0" indent="0" algn="r" rtl="0">
              <a:spcBef>
                <a:spcPts val="0"/>
              </a:spcBef>
              <a:buNone/>
            </a:pPr>
            <a:r>
              <a:rPr lang="en-US" sz="1300" dirty="0">
                <a:solidFill>
                  <a:srgbClr val="FFFFFF"/>
                </a:solidFill>
              </a:rPr>
              <a:t>5.5 </a:t>
            </a:r>
            <a:r>
              <a:rPr lang="en-US" sz="1300" dirty="0" err="1">
                <a:solidFill>
                  <a:srgbClr val="FFFFFF"/>
                </a:solidFill>
              </a:rPr>
              <a:t>mHz</a:t>
            </a:r>
            <a:endParaRPr lang="en-US" sz="1300" dirty="0">
              <a:solidFill>
                <a:srgbClr val="FFFFFF"/>
              </a:solidFill>
            </a:endParaRPr>
          </a:p>
        </p:txBody>
      </p:sp>
      <p:cxnSp>
        <p:nvCxnSpPr>
          <p:cNvPr id="7" name="Shape 644"/>
          <p:cNvCxnSpPr/>
          <p:nvPr/>
        </p:nvCxnSpPr>
        <p:spPr>
          <a:xfrm>
            <a:off x="529625" y="1687750"/>
            <a:ext cx="7949100" cy="4800"/>
          </a:xfrm>
          <a:prstGeom prst="straightConnector1">
            <a:avLst/>
          </a:prstGeom>
          <a:noFill/>
          <a:ln w="19050" cap="flat" cmpd="sng">
            <a:solidFill>
              <a:srgbClr val="666666"/>
            </a:solidFill>
            <a:prstDash val="dot"/>
            <a:round/>
            <a:headEnd type="none" w="lg" len="lg"/>
            <a:tailEnd type="none" w="lg" len="lg"/>
          </a:ln>
        </p:spPr>
      </p:cxnSp>
      <p:sp>
        <p:nvSpPr>
          <p:cNvPr id="8" name="Shape 643"/>
          <p:cNvSpPr txBox="1"/>
          <p:nvPr/>
        </p:nvSpPr>
        <p:spPr>
          <a:xfrm>
            <a:off x="4690730" y="3548802"/>
            <a:ext cx="968700" cy="238500"/>
          </a:xfrm>
          <a:prstGeom prst="rect">
            <a:avLst/>
          </a:prstGeom>
          <a:noFill/>
          <a:ln>
            <a:noFill/>
          </a:ln>
        </p:spPr>
        <p:txBody>
          <a:bodyPr wrap="square" lIns="91425" tIns="91425" rIns="91425" bIns="91425" anchor="ctr" anchorCtr="0">
            <a:noAutofit/>
          </a:bodyPr>
          <a:lstStyle/>
          <a:p>
            <a:pPr marL="0" lvl="0" indent="0" algn="r" rtl="0">
              <a:spcBef>
                <a:spcPts val="0"/>
              </a:spcBef>
              <a:buNone/>
            </a:pPr>
            <a:r>
              <a:rPr lang="en-US" sz="1300" dirty="0">
                <a:solidFill>
                  <a:srgbClr val="FFFFFF"/>
                </a:solidFill>
              </a:rPr>
              <a:t>5.5 </a:t>
            </a:r>
            <a:r>
              <a:rPr lang="en-US" sz="1300" dirty="0" err="1">
                <a:solidFill>
                  <a:srgbClr val="FFFFFF"/>
                </a:solidFill>
              </a:rPr>
              <a:t>mHz</a:t>
            </a:r>
            <a:endParaRPr lang="en-US" sz="1300" dirty="0">
              <a:solidFill>
                <a:srgbClr val="FFFFFF"/>
              </a:solidFill>
            </a:endParaRPr>
          </a:p>
        </p:txBody>
      </p:sp>
      <p:cxnSp>
        <p:nvCxnSpPr>
          <p:cNvPr id="9" name="Shape 644"/>
          <p:cNvCxnSpPr/>
          <p:nvPr/>
        </p:nvCxnSpPr>
        <p:spPr>
          <a:xfrm>
            <a:off x="524505" y="3749886"/>
            <a:ext cx="7949100" cy="4800"/>
          </a:xfrm>
          <a:prstGeom prst="straightConnector1">
            <a:avLst/>
          </a:prstGeom>
          <a:noFill/>
          <a:ln w="19050" cap="flat" cmpd="sng">
            <a:solidFill>
              <a:srgbClr val="666666"/>
            </a:solidFill>
            <a:prstDash val="dot"/>
            <a:round/>
            <a:headEnd type="none" w="lg" len="lg"/>
            <a:tailEnd type="none" w="lg" len="lg"/>
          </a:ln>
        </p:spPr>
      </p:cxnSp>
    </p:spTree>
    <p:extLst>
      <p:ext uri="{BB962C8B-B14F-4D97-AF65-F5344CB8AC3E}">
        <p14:creationId xmlns:p14="http://schemas.microsoft.com/office/powerpoint/2010/main" val="2411471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Shape 652"/>
          <p:cNvSpPr txBox="1">
            <a:spLocks noGrp="1"/>
          </p:cNvSpPr>
          <p:nvPr>
            <p:ph type="title"/>
          </p:nvPr>
        </p:nvSpPr>
        <p:spPr>
          <a:xfrm>
            <a:off x="110836" y="45790"/>
            <a:ext cx="8769955" cy="572700"/>
          </a:xfrm>
          <a:prstGeom prst="rect">
            <a:avLst/>
          </a:prstGeom>
          <a:no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chemeClr val="dk1"/>
              </a:buClr>
              <a:buSzPts val="3600"/>
              <a:buFont typeface="Arial Narrow"/>
              <a:buNone/>
            </a:pPr>
            <a:r>
              <a:rPr lang="en-US" sz="3600" b="0" i="0" u="none" strike="noStrike" cap="none">
                <a:solidFill>
                  <a:srgbClr val="005A9E"/>
                </a:solidFill>
                <a:latin typeface="Arial Narrow"/>
                <a:ea typeface="Arial Narrow"/>
                <a:cs typeface="Arial Narrow"/>
                <a:sym typeface="Arial Narrow"/>
              </a:rPr>
              <a:t>Big Earth Data Initiative (BEDI)</a:t>
            </a:r>
          </a:p>
        </p:txBody>
      </p:sp>
      <p:sp>
        <p:nvSpPr>
          <p:cNvPr id="653" name="Shape 653"/>
          <p:cNvSpPr txBox="1">
            <a:spLocks noGrp="1"/>
          </p:cNvSpPr>
          <p:nvPr>
            <p:ph type="body" idx="1"/>
          </p:nvPr>
        </p:nvSpPr>
        <p:spPr>
          <a:xfrm>
            <a:off x="360191" y="637228"/>
            <a:ext cx="8520600" cy="4114500"/>
          </a:xfrm>
          <a:prstGeom prst="rect">
            <a:avLst/>
          </a:prstGeom>
          <a:noFill/>
          <a:ln>
            <a:noFill/>
          </a:ln>
        </p:spPr>
        <p:txBody>
          <a:bodyPr wrap="square" lIns="91425" tIns="91425" rIns="91425" bIns="91425" anchor="t" anchorCtr="0">
            <a:noAutofit/>
          </a:bodyPr>
          <a:lstStyle/>
          <a:p>
            <a:pPr marL="0" marR="0" lvl="0" indent="-177800" algn="l" rtl="0">
              <a:lnSpc>
                <a:spcPct val="115000"/>
              </a:lnSpc>
              <a:spcBef>
                <a:spcPts val="0"/>
              </a:spcBef>
              <a:spcAft>
                <a:spcPts val="0"/>
              </a:spcAft>
              <a:buClr>
                <a:schemeClr val="dk2"/>
              </a:buClr>
              <a:buSzPts val="2800"/>
              <a:buFont typeface="Calibri"/>
              <a:buNone/>
            </a:pPr>
            <a:r>
              <a:rPr lang="en-US" sz="2800" b="0" i="0" u="none" strike="noStrike" cap="none">
                <a:solidFill>
                  <a:srgbClr val="005A9E"/>
                </a:solidFill>
                <a:latin typeface="Calibri"/>
                <a:ea typeface="Calibri"/>
                <a:cs typeface="Calibri"/>
                <a:sym typeface="Calibri"/>
              </a:rPr>
              <a:t>Public Access to Research Results</a:t>
            </a:r>
          </a:p>
          <a:p>
            <a:pPr marL="457200" marR="0" lvl="0" indent="-482600" algn="l" rtl="0">
              <a:lnSpc>
                <a:spcPct val="115000"/>
              </a:lnSpc>
              <a:spcBef>
                <a:spcPts val="0"/>
              </a:spcBef>
              <a:spcAft>
                <a:spcPts val="0"/>
              </a:spcAft>
              <a:buClr>
                <a:schemeClr val="dk2"/>
              </a:buClr>
              <a:buSzPts val="2000"/>
              <a:buFont typeface="Calibri"/>
              <a:buNone/>
            </a:pPr>
            <a:r>
              <a:rPr lang="en-US" sz="2000" b="0" i="0" u="none" strike="noStrike" cap="none">
                <a:solidFill>
                  <a:schemeClr val="dk1"/>
                </a:solidFill>
                <a:latin typeface="Calibri"/>
                <a:ea typeface="Calibri"/>
                <a:cs typeface="Calibri"/>
                <a:sym typeface="Calibri"/>
              </a:rPr>
              <a:t>The </a:t>
            </a:r>
            <a:r>
              <a:rPr lang="en-US" sz="2000" b="1" i="0" u="none" strike="noStrike" cap="none">
                <a:solidFill>
                  <a:schemeClr val="dk1"/>
                </a:solidFill>
                <a:latin typeface="Calibri"/>
                <a:ea typeface="Calibri"/>
                <a:cs typeface="Calibri"/>
                <a:sym typeface="Calibri"/>
              </a:rPr>
              <a:t>US Office of Science Technology Policy</a:t>
            </a:r>
            <a:r>
              <a:rPr lang="en-US" sz="2000" b="0" i="0" u="none" strike="noStrike" cap="none">
                <a:solidFill>
                  <a:schemeClr val="dk1"/>
                </a:solidFill>
                <a:latin typeface="Calibri"/>
                <a:ea typeface="Calibri"/>
                <a:cs typeface="Calibri"/>
                <a:sym typeface="Calibri"/>
              </a:rPr>
              <a:t> (OSTP) issued the Memo: “Increasing Access to the Results of Federally Funded Scientific Research” (February 22, 2013) [8].</a:t>
            </a:r>
          </a:p>
          <a:p>
            <a:pPr marL="457200" marR="0" lvl="0" indent="-482600" algn="l" rtl="0">
              <a:lnSpc>
                <a:spcPct val="115000"/>
              </a:lnSpc>
              <a:spcBef>
                <a:spcPts val="0"/>
              </a:spcBef>
              <a:spcAft>
                <a:spcPts val="0"/>
              </a:spcAft>
              <a:buClr>
                <a:schemeClr val="dk2"/>
              </a:buClr>
              <a:buSzPts val="2000"/>
              <a:buFont typeface="Calibri"/>
              <a:buNone/>
            </a:pPr>
            <a:r>
              <a:rPr lang="en-US" sz="2000" b="0" i="0" u="none" strike="noStrike" cap="none">
                <a:solidFill>
                  <a:schemeClr val="dk1"/>
                </a:solidFill>
                <a:latin typeface="Calibri"/>
                <a:ea typeface="Calibri"/>
                <a:cs typeface="Calibri"/>
                <a:sym typeface="Calibri"/>
              </a:rPr>
              <a:t>Agencies with &gt;$100M in annual research: results must be made available to the public, industry, and scientific community. </a:t>
            </a:r>
          </a:p>
          <a:p>
            <a:pPr marL="0" marR="0" lvl="0" indent="-114300" algn="l" rtl="0">
              <a:lnSpc>
                <a:spcPct val="100000"/>
              </a:lnSpc>
              <a:spcBef>
                <a:spcPts val="0"/>
              </a:spcBef>
              <a:spcAft>
                <a:spcPts val="0"/>
              </a:spcAft>
              <a:buClr>
                <a:schemeClr val="dk2"/>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177800" algn="l" rtl="0">
              <a:lnSpc>
                <a:spcPct val="115000"/>
              </a:lnSpc>
              <a:spcBef>
                <a:spcPts val="0"/>
              </a:spcBef>
              <a:spcAft>
                <a:spcPts val="0"/>
              </a:spcAft>
              <a:buClr>
                <a:schemeClr val="dk2"/>
              </a:buClr>
              <a:buSzPts val="2800"/>
              <a:buFont typeface="Calibri"/>
              <a:buNone/>
            </a:pPr>
            <a:r>
              <a:rPr lang="en-US" sz="2800" b="0" i="0" u="none" strike="noStrike" cap="none">
                <a:solidFill>
                  <a:srgbClr val="005A9E"/>
                </a:solidFill>
                <a:latin typeface="Calibri"/>
                <a:ea typeface="Calibri"/>
                <a:cs typeface="Calibri"/>
                <a:sym typeface="Calibri"/>
              </a:rPr>
              <a:t>Big Earth Data Initiative (BEDI)</a:t>
            </a:r>
          </a:p>
          <a:p>
            <a:pPr marL="457200" marR="0" lvl="0" indent="-482600" algn="l" rtl="0">
              <a:lnSpc>
                <a:spcPct val="115000"/>
              </a:lnSpc>
              <a:spcBef>
                <a:spcPts val="0"/>
              </a:spcBef>
              <a:spcAft>
                <a:spcPts val="0"/>
              </a:spcAft>
              <a:buClr>
                <a:schemeClr val="dk2"/>
              </a:buClr>
              <a:buSzPts val="2000"/>
              <a:buFont typeface="Calibri"/>
              <a:buNone/>
            </a:pPr>
            <a:r>
              <a:rPr lang="en-US" sz="2000" b="1" i="0" u="none" strike="noStrike" cap="none">
                <a:solidFill>
                  <a:schemeClr val="dk1"/>
                </a:solidFill>
                <a:latin typeface="Calibri"/>
                <a:ea typeface="Calibri"/>
                <a:cs typeface="Calibri"/>
                <a:sym typeface="Calibri"/>
              </a:rPr>
              <a:t>NOAA’s response</a:t>
            </a:r>
            <a:r>
              <a:rPr lang="en-US" sz="2000" b="0" i="0" u="none" strike="noStrike" cap="none">
                <a:solidFill>
                  <a:schemeClr val="dk1"/>
                </a:solidFill>
                <a:latin typeface="Calibri"/>
                <a:ea typeface="Calibri"/>
                <a:cs typeface="Calibri"/>
                <a:sym typeface="Calibri"/>
              </a:rPr>
              <a:t>: the Big Environmental Data Initiative (BEDI) [9]</a:t>
            </a:r>
          </a:p>
          <a:p>
            <a:pPr marL="457200" marR="0" lvl="0" indent="-482600" algn="l" rtl="0">
              <a:lnSpc>
                <a:spcPct val="115000"/>
              </a:lnSpc>
              <a:spcBef>
                <a:spcPts val="0"/>
              </a:spcBef>
              <a:spcAft>
                <a:spcPts val="0"/>
              </a:spcAft>
              <a:buClr>
                <a:schemeClr val="dk2"/>
              </a:buClr>
              <a:buSzPts val="2000"/>
              <a:buFont typeface="Calibri"/>
              <a:buNone/>
            </a:pPr>
            <a:r>
              <a:rPr lang="en-US" sz="2000" b="0" i="0" u="none" strike="noStrike" cap="none">
                <a:solidFill>
                  <a:schemeClr val="dk1"/>
                </a:solidFill>
                <a:latin typeface="Calibri"/>
                <a:ea typeface="Calibri"/>
                <a:cs typeface="Calibri"/>
                <a:sym typeface="Calibri"/>
              </a:rPr>
              <a:t>Multi‐agency activity through the US Group on Earth Observations</a:t>
            </a:r>
          </a:p>
          <a:p>
            <a:pPr marL="457200" marR="0" lvl="0" indent="-482600" algn="l" rtl="0">
              <a:lnSpc>
                <a:spcPct val="115000"/>
              </a:lnSpc>
              <a:spcBef>
                <a:spcPts val="0"/>
              </a:spcBef>
              <a:spcAft>
                <a:spcPts val="0"/>
              </a:spcAft>
              <a:buClr>
                <a:schemeClr val="dk2"/>
              </a:buClr>
              <a:buSzPts val="2000"/>
              <a:buFont typeface="Calibri"/>
              <a:buNone/>
            </a:pPr>
            <a:r>
              <a:rPr lang="en-US" sz="2000" b="0" i="0" u="none" strike="noStrike" cap="none">
                <a:solidFill>
                  <a:schemeClr val="dk1"/>
                </a:solidFill>
                <a:latin typeface="Calibri"/>
                <a:ea typeface="Calibri"/>
                <a:cs typeface="Calibri"/>
                <a:sym typeface="Calibri"/>
              </a:rPr>
              <a:t>Improve data discoverability, accessibility, and usability</a:t>
            </a:r>
          </a:p>
        </p:txBody>
      </p:sp>
      <p:sp>
        <p:nvSpPr>
          <p:cNvPr id="654" name="Shape 654"/>
          <p:cNvSpPr txBox="1">
            <a:spLocks noGrp="1"/>
          </p:cNvSpPr>
          <p:nvPr>
            <p:ph type="sldNum" idx="12"/>
          </p:nvPr>
        </p:nvSpPr>
        <p:spPr>
          <a:xfrm>
            <a:off x="8595300" y="4749900"/>
            <a:ext cx="548700" cy="393600"/>
          </a:xfrm>
          <a:prstGeom prst="rect">
            <a:avLst/>
          </a:prstGeom>
          <a:noFill/>
          <a:ln>
            <a:noFill/>
          </a:ln>
        </p:spPr>
        <p:txBody>
          <a:bodyPr wrap="square" lIns="91425" tIns="91425" rIns="91425" bIns="91425" anchor="ctr" anchorCtr="0">
            <a:noAutofit/>
          </a:bodyPr>
          <a:lstStyle/>
          <a:p>
            <a:pPr marL="0" marR="0" lvl="0" indent="-66675" algn="r" rtl="0">
              <a:lnSpc>
                <a:spcPct val="100000"/>
              </a:lnSpc>
              <a:spcBef>
                <a:spcPts val="0"/>
              </a:spcBef>
              <a:spcAft>
                <a:spcPts val="0"/>
              </a:spcAft>
              <a:buClr>
                <a:srgbClr val="000000"/>
              </a:buClr>
              <a:buSzPts val="1050"/>
              <a:buFont typeface="Arial"/>
              <a:buNone/>
            </a:pPr>
            <a:fld id="{00000000-1234-1234-1234-123412341234}" type="slidenum">
              <a:rPr lang="en-US" sz="1050" b="0" i="0" u="none" strike="noStrike" cap="none">
                <a:solidFill>
                  <a:srgbClr val="000000"/>
                </a:solidFill>
                <a:latin typeface="Arial"/>
                <a:ea typeface="Arial"/>
                <a:cs typeface="Arial"/>
                <a:sym typeface="Arial"/>
              </a:rPr>
              <a:t>21</a:t>
            </a:fld>
            <a:endParaRPr lang="en-US" sz="105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Shape 558"/>
          <p:cNvSpPr txBox="1">
            <a:spLocks noGrp="1"/>
          </p:cNvSpPr>
          <p:nvPr>
            <p:ph type="title"/>
          </p:nvPr>
        </p:nvSpPr>
        <p:spPr>
          <a:xfrm>
            <a:off x="90055" y="96720"/>
            <a:ext cx="8742245" cy="572700"/>
          </a:xfrm>
          <a:prstGeom prst="rect">
            <a:avLst/>
          </a:prstGeom>
          <a:no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chemeClr val="dk1"/>
              </a:buClr>
              <a:buSzPts val="3600"/>
              <a:buFont typeface="Calibri"/>
              <a:buNone/>
            </a:pPr>
            <a:r>
              <a:rPr lang="en-US" sz="3600">
                <a:solidFill>
                  <a:srgbClr val="005A9E"/>
                </a:solidFill>
                <a:latin typeface="Calibri"/>
                <a:ea typeface="Calibri"/>
                <a:cs typeface="Calibri"/>
                <a:sym typeface="Calibri"/>
              </a:rPr>
              <a:t>History</a:t>
            </a:r>
            <a:r>
              <a:rPr lang="en-US" sz="3600" b="0" i="0" u="none" strike="noStrike" cap="none">
                <a:solidFill>
                  <a:srgbClr val="005A9E"/>
                </a:solidFill>
                <a:latin typeface="Calibri"/>
                <a:ea typeface="Calibri"/>
                <a:cs typeface="Calibri"/>
                <a:sym typeface="Calibri"/>
              </a:rPr>
              <a:t>: </a:t>
            </a:r>
            <a:r>
              <a:rPr lang="en-US" sz="3600" b="0" i="1" u="none" strike="noStrike" cap="none">
                <a:solidFill>
                  <a:srgbClr val="005A9E"/>
                </a:solidFill>
                <a:latin typeface="Calibri"/>
                <a:ea typeface="Calibri"/>
                <a:cs typeface="Calibri"/>
                <a:sym typeface="Calibri"/>
              </a:rPr>
              <a:t>Research and Applications</a:t>
            </a:r>
          </a:p>
        </p:txBody>
      </p:sp>
      <p:sp>
        <p:nvSpPr>
          <p:cNvPr id="559" name="Shape 559"/>
          <p:cNvSpPr txBox="1">
            <a:spLocks noGrp="1"/>
          </p:cNvSpPr>
          <p:nvPr>
            <p:ph type="body" idx="1"/>
          </p:nvPr>
        </p:nvSpPr>
        <p:spPr>
          <a:xfrm>
            <a:off x="436392" y="827701"/>
            <a:ext cx="4828336" cy="4118999"/>
          </a:xfrm>
          <a:prstGeom prst="rect">
            <a:avLst/>
          </a:prstGeom>
          <a:noFill/>
          <a:ln>
            <a:noFill/>
          </a:ln>
        </p:spPr>
        <p:txBody>
          <a:bodyPr wrap="square" lIns="91425" tIns="91425" rIns="91425" bIns="91425" anchor="t" anchorCtr="0">
            <a:noAutofit/>
          </a:bodyPr>
          <a:lstStyle/>
          <a:p>
            <a:pPr marL="0" marR="0" lvl="0" indent="-152400" algn="l" rtl="0">
              <a:lnSpc>
                <a:spcPct val="100000"/>
              </a:lnSpc>
              <a:spcBef>
                <a:spcPts val="0"/>
              </a:spcBef>
              <a:spcAft>
                <a:spcPts val="0"/>
              </a:spcAft>
              <a:buClr>
                <a:schemeClr val="dk2"/>
              </a:buClr>
              <a:buSzPts val="2400"/>
              <a:buFont typeface="Calibri"/>
              <a:buNone/>
            </a:pPr>
            <a:r>
              <a:rPr lang="en-US" sz="2400" b="0" i="0" u="none" strike="noStrike" cap="none">
                <a:solidFill>
                  <a:srgbClr val="005A9E"/>
                </a:solidFill>
                <a:latin typeface="Calibri"/>
                <a:ea typeface="Calibri"/>
                <a:cs typeface="Calibri"/>
                <a:sym typeface="Calibri"/>
              </a:rPr>
              <a:t>Our thoughts while creating new ma</a:t>
            </a:r>
            <a:r>
              <a:rPr lang="en-US" sz="2400">
                <a:solidFill>
                  <a:srgbClr val="005A9E"/>
                </a:solidFill>
                <a:latin typeface="Calibri"/>
                <a:ea typeface="Calibri"/>
                <a:cs typeface="Calibri"/>
                <a:sym typeface="Calibri"/>
              </a:rPr>
              <a:t>gnetometer </a:t>
            </a:r>
            <a:r>
              <a:rPr lang="en-US" sz="2400" b="0" i="0" u="none" strike="noStrike" cap="none">
                <a:solidFill>
                  <a:srgbClr val="005A9E"/>
                </a:solidFill>
                <a:latin typeface="Calibri"/>
                <a:ea typeface="Calibri"/>
                <a:cs typeface="Calibri"/>
                <a:sym typeface="Calibri"/>
              </a:rPr>
              <a:t>products...</a:t>
            </a:r>
          </a:p>
          <a:p>
            <a:pPr marL="457200" marR="0" lvl="0" indent="-482600" algn="l" rtl="0">
              <a:lnSpc>
                <a:spcPct val="40000"/>
              </a:lnSpc>
              <a:spcBef>
                <a:spcPts val="0"/>
              </a:spcBef>
              <a:spcAft>
                <a:spcPts val="0"/>
              </a:spcAft>
              <a:buClr>
                <a:schemeClr val="dk2"/>
              </a:buClr>
              <a:buSzPts val="2000"/>
              <a:buFont typeface="Arial"/>
              <a:buNone/>
            </a:pPr>
            <a:endParaRPr sz="2000" b="0" i="0" u="none" strike="noStrike" cap="none">
              <a:solidFill>
                <a:schemeClr val="dk1"/>
              </a:solidFill>
              <a:latin typeface="Calibri"/>
              <a:ea typeface="Calibri"/>
              <a:cs typeface="Calibri"/>
              <a:sym typeface="Calibri"/>
            </a:endParaRPr>
          </a:p>
          <a:p>
            <a:pPr marL="457200" marR="0" lvl="0" indent="-482600" algn="l" rtl="0">
              <a:lnSpc>
                <a:spcPct val="115000"/>
              </a:lnSpc>
              <a:spcBef>
                <a:spcPts val="0"/>
              </a:spcBef>
              <a:spcAft>
                <a:spcPts val="0"/>
              </a:spcAft>
              <a:buClr>
                <a:schemeClr val="dk2"/>
              </a:buClr>
              <a:buSzPts val="2000"/>
              <a:buFont typeface="Calibri"/>
              <a:buNone/>
            </a:pPr>
            <a:r>
              <a:rPr lang="en-US" sz="2000" b="0" i="0" u="none" strike="noStrike" cap="none">
                <a:solidFill>
                  <a:schemeClr val="dk1"/>
                </a:solidFill>
                <a:latin typeface="Calibri"/>
                <a:ea typeface="Calibri"/>
                <a:cs typeface="Calibri"/>
                <a:sym typeface="Calibri"/>
              </a:rPr>
              <a:t>Ring current and radiation belts</a:t>
            </a:r>
          </a:p>
          <a:p>
            <a:pPr marL="457200" marR="0" lvl="0" indent="-482600" algn="l" rtl="0">
              <a:lnSpc>
                <a:spcPct val="115000"/>
              </a:lnSpc>
              <a:spcBef>
                <a:spcPts val="0"/>
              </a:spcBef>
              <a:spcAft>
                <a:spcPts val="0"/>
              </a:spcAft>
              <a:buClr>
                <a:schemeClr val="dk2"/>
              </a:buClr>
              <a:buSzPts val="2000"/>
              <a:buFont typeface="Calibri"/>
              <a:buNone/>
            </a:pPr>
            <a:r>
              <a:rPr lang="en-US" sz="2000" b="0" i="0" u="none" strike="noStrike" cap="none">
                <a:solidFill>
                  <a:schemeClr val="dk1"/>
                </a:solidFill>
                <a:latin typeface="Calibri"/>
                <a:ea typeface="Calibri"/>
                <a:cs typeface="Calibri"/>
                <a:sym typeface="Calibri"/>
              </a:rPr>
              <a:t>Conjunction studies</a:t>
            </a:r>
          </a:p>
          <a:p>
            <a:pPr marL="457200" marR="0" lvl="0" indent="-482600" algn="l" rtl="0">
              <a:lnSpc>
                <a:spcPct val="115000"/>
              </a:lnSpc>
              <a:spcBef>
                <a:spcPts val="0"/>
              </a:spcBef>
              <a:spcAft>
                <a:spcPts val="0"/>
              </a:spcAft>
              <a:buClr>
                <a:schemeClr val="dk2"/>
              </a:buClr>
              <a:buSzPts val="2000"/>
              <a:buFont typeface="Calibri"/>
              <a:buNone/>
            </a:pPr>
            <a:r>
              <a:rPr lang="en-US" sz="2000" b="0" i="0" u="none" strike="noStrike" cap="none">
                <a:solidFill>
                  <a:schemeClr val="dk1"/>
                </a:solidFill>
                <a:latin typeface="Calibri"/>
                <a:ea typeface="Calibri"/>
                <a:cs typeface="Calibri"/>
                <a:sym typeface="Calibri"/>
              </a:rPr>
              <a:t>Plasma waves</a:t>
            </a:r>
          </a:p>
          <a:p>
            <a:pPr marL="457200" marR="0" lvl="0" indent="-482600" algn="l" rtl="0">
              <a:lnSpc>
                <a:spcPct val="115000"/>
              </a:lnSpc>
              <a:spcBef>
                <a:spcPts val="0"/>
              </a:spcBef>
              <a:spcAft>
                <a:spcPts val="0"/>
              </a:spcAft>
              <a:buClr>
                <a:schemeClr val="dk2"/>
              </a:buClr>
              <a:buSzPts val="2000"/>
              <a:buFont typeface="Calibri"/>
              <a:buNone/>
            </a:pPr>
            <a:r>
              <a:rPr lang="en-US" sz="2000" b="0" i="0" u="none" strike="noStrike" cap="none">
                <a:solidFill>
                  <a:schemeClr val="dk1"/>
                </a:solidFill>
                <a:latin typeface="Calibri"/>
                <a:ea typeface="Calibri"/>
                <a:cs typeface="Calibri"/>
                <a:sym typeface="Calibri"/>
              </a:rPr>
              <a:t>Magnetic field modeling</a:t>
            </a:r>
          </a:p>
          <a:p>
            <a:pPr marL="457200" marR="0" lvl="0" indent="-482600" algn="l" rtl="0">
              <a:lnSpc>
                <a:spcPct val="115000"/>
              </a:lnSpc>
              <a:spcBef>
                <a:spcPts val="0"/>
              </a:spcBef>
              <a:spcAft>
                <a:spcPts val="0"/>
              </a:spcAft>
              <a:buClr>
                <a:schemeClr val="dk2"/>
              </a:buClr>
              <a:buSzPts val="2000"/>
              <a:buFont typeface="Calibri"/>
              <a:buNone/>
            </a:pPr>
            <a:r>
              <a:rPr lang="en-US" sz="2000" b="0" i="0" u="none" strike="noStrike" cap="none">
                <a:solidFill>
                  <a:schemeClr val="dk1"/>
                </a:solidFill>
                <a:latin typeface="Calibri"/>
                <a:ea typeface="Calibri"/>
                <a:cs typeface="Calibri"/>
                <a:sym typeface="Calibri"/>
              </a:rPr>
              <a:t>Storm, substorm dynamics</a:t>
            </a:r>
          </a:p>
          <a:p>
            <a:pPr marL="457200" marR="0" lvl="0" indent="-482600" algn="l" rtl="0">
              <a:lnSpc>
                <a:spcPct val="115000"/>
              </a:lnSpc>
              <a:spcBef>
                <a:spcPts val="0"/>
              </a:spcBef>
              <a:spcAft>
                <a:spcPts val="0"/>
              </a:spcAft>
              <a:buClr>
                <a:schemeClr val="dk2"/>
              </a:buClr>
              <a:buSzPts val="2000"/>
              <a:buFont typeface="Calibri"/>
              <a:buNone/>
            </a:pPr>
            <a:r>
              <a:rPr lang="en-US" sz="2000" b="0" i="0" u="none" strike="noStrike" cap="none">
                <a:solidFill>
                  <a:schemeClr val="dk1"/>
                </a:solidFill>
                <a:latin typeface="Calibri"/>
                <a:ea typeface="Calibri"/>
                <a:cs typeface="Calibri"/>
                <a:sym typeface="Calibri"/>
              </a:rPr>
              <a:t>S/C Intercalibration</a:t>
            </a:r>
          </a:p>
          <a:p>
            <a:pPr marL="457200" marR="0" lvl="0" indent="-482600" algn="l" rtl="0">
              <a:lnSpc>
                <a:spcPct val="40000"/>
              </a:lnSpc>
              <a:spcBef>
                <a:spcPts val="0"/>
              </a:spcBef>
              <a:spcAft>
                <a:spcPts val="0"/>
              </a:spcAft>
              <a:buClr>
                <a:schemeClr val="dk2"/>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139700" algn="l" rtl="0">
              <a:lnSpc>
                <a:spcPct val="100000"/>
              </a:lnSpc>
              <a:spcBef>
                <a:spcPts val="0"/>
              </a:spcBef>
              <a:spcAft>
                <a:spcPts val="0"/>
              </a:spcAft>
              <a:buClr>
                <a:schemeClr val="dk2"/>
              </a:buClr>
              <a:buSzPts val="2200"/>
              <a:buFont typeface="Calibri"/>
              <a:buNone/>
            </a:pPr>
            <a:r>
              <a:rPr lang="en-US" sz="2200" b="1" i="1" u="none" strike="noStrike" cap="none">
                <a:solidFill>
                  <a:srgbClr val="005A9E"/>
                </a:solidFill>
                <a:latin typeface="Calibri"/>
                <a:ea typeface="Calibri"/>
                <a:cs typeface="Calibri"/>
                <a:sym typeface="Calibri"/>
              </a:rPr>
              <a:t>Thus, your feedback is critical for the best outcome!</a:t>
            </a:r>
          </a:p>
        </p:txBody>
      </p:sp>
      <p:sp>
        <p:nvSpPr>
          <p:cNvPr id="560" name="Shape 560"/>
          <p:cNvSpPr txBox="1">
            <a:spLocks noGrp="1"/>
          </p:cNvSpPr>
          <p:nvPr>
            <p:ph type="sldNum" idx="12"/>
          </p:nvPr>
        </p:nvSpPr>
        <p:spPr>
          <a:xfrm>
            <a:off x="8595300" y="4749900"/>
            <a:ext cx="548700" cy="393600"/>
          </a:xfrm>
          <a:prstGeom prst="rect">
            <a:avLst/>
          </a:prstGeom>
          <a:noFill/>
          <a:ln>
            <a:noFill/>
          </a:ln>
        </p:spPr>
        <p:txBody>
          <a:bodyPr wrap="square" lIns="91425" tIns="91425" rIns="91425" bIns="91425" anchor="ctr" anchorCtr="0">
            <a:noAutofit/>
          </a:bodyPr>
          <a:lstStyle/>
          <a:p>
            <a:pPr marL="0" marR="0" lvl="0" indent="-66675" algn="r" rtl="0">
              <a:lnSpc>
                <a:spcPct val="100000"/>
              </a:lnSpc>
              <a:spcBef>
                <a:spcPts val="0"/>
              </a:spcBef>
              <a:spcAft>
                <a:spcPts val="0"/>
              </a:spcAft>
              <a:buClr>
                <a:srgbClr val="000000"/>
              </a:buClr>
              <a:buSzPts val="1050"/>
              <a:buFont typeface="Arial"/>
              <a:buNone/>
            </a:pPr>
            <a:fld id="{00000000-1234-1234-1234-123412341234}" type="slidenum">
              <a:rPr lang="en-US" sz="1050" b="0" i="0" u="none" strike="noStrike" cap="none">
                <a:solidFill>
                  <a:srgbClr val="000000"/>
                </a:solidFill>
                <a:latin typeface="Arial"/>
                <a:ea typeface="Arial"/>
                <a:cs typeface="Arial"/>
                <a:sym typeface="Arial"/>
              </a:rPr>
              <a:t>22</a:t>
            </a:fld>
            <a:endParaRPr lang="en-US" sz="1050" b="0" i="0" u="none" strike="noStrike" cap="none">
              <a:solidFill>
                <a:srgbClr val="000000"/>
              </a:solidFill>
              <a:latin typeface="Arial"/>
              <a:ea typeface="Arial"/>
              <a:cs typeface="Arial"/>
              <a:sym typeface="Arial"/>
            </a:endParaRPr>
          </a:p>
        </p:txBody>
      </p:sp>
      <p:grpSp>
        <p:nvGrpSpPr>
          <p:cNvPr id="561" name="Shape 561"/>
          <p:cNvGrpSpPr/>
          <p:nvPr/>
        </p:nvGrpSpPr>
        <p:grpSpPr>
          <a:xfrm>
            <a:off x="6001475" y="1128561"/>
            <a:ext cx="3103800" cy="3070539"/>
            <a:chOff x="5696675" y="1128561"/>
            <a:chExt cx="3103800" cy="3070539"/>
          </a:xfrm>
        </p:grpSpPr>
        <p:grpSp>
          <p:nvGrpSpPr>
            <p:cNvPr id="562" name="Shape 562"/>
            <p:cNvGrpSpPr/>
            <p:nvPr/>
          </p:nvGrpSpPr>
          <p:grpSpPr>
            <a:xfrm>
              <a:off x="5728473" y="1128561"/>
              <a:ext cx="3040200" cy="2827200"/>
              <a:chOff x="5887800" y="979624"/>
              <a:chExt cx="3040200" cy="2827200"/>
            </a:xfrm>
          </p:grpSpPr>
          <p:sp>
            <p:nvSpPr>
              <p:cNvPr id="563" name="Shape 563"/>
              <p:cNvSpPr/>
              <p:nvPr/>
            </p:nvSpPr>
            <p:spPr>
              <a:xfrm>
                <a:off x="5887800" y="979624"/>
                <a:ext cx="3040200" cy="2827200"/>
              </a:xfrm>
              <a:prstGeom prst="rect">
                <a:avLst/>
              </a:prstGeom>
              <a:solidFill>
                <a:schemeClr val="dk1"/>
              </a:solidFill>
              <a:ln>
                <a:noFill/>
              </a:ln>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64" name="Shape 564" descr="animati3_small.gif"/>
              <p:cNvPicPr preferRelativeResize="0"/>
              <p:nvPr/>
            </p:nvPicPr>
            <p:blipFill rotWithShape="1">
              <a:blip r:embed="rId3">
                <a:alphaModFix/>
              </a:blip>
              <a:srcRect/>
              <a:stretch/>
            </p:blipFill>
            <p:spPr>
              <a:xfrm>
                <a:off x="5887800" y="979624"/>
                <a:ext cx="2944500" cy="2681598"/>
              </a:xfrm>
              <a:prstGeom prst="rect">
                <a:avLst/>
              </a:prstGeom>
              <a:noFill/>
              <a:ln>
                <a:noFill/>
              </a:ln>
            </p:spPr>
          </p:pic>
        </p:grpSp>
        <p:sp>
          <p:nvSpPr>
            <p:cNvPr id="565" name="Shape 565"/>
            <p:cNvSpPr txBox="1"/>
            <p:nvPr/>
          </p:nvSpPr>
          <p:spPr>
            <a:xfrm>
              <a:off x="5696675" y="3921000"/>
              <a:ext cx="3103800" cy="2781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Calibri"/>
                <a:buNone/>
              </a:pPr>
              <a:r>
                <a:rPr lang="en-US" sz="1000" b="0" i="0" u="sng" strike="noStrike" cap="none">
                  <a:solidFill>
                    <a:schemeClr val="hlink"/>
                  </a:solidFill>
                  <a:latin typeface="Calibri"/>
                  <a:ea typeface="Calibri"/>
                  <a:cs typeface="Calibri"/>
                  <a:sym typeface="Calibri"/>
                  <a:hlinkClick r:id="rId4"/>
                </a:rPr>
                <a:t>http://geo.phys.spbu.ru/~tsyganenko/modeling.html</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txBox="1">
            <a:spLocks noGrp="1"/>
          </p:cNvSpPr>
          <p:nvPr>
            <p:ph type="sldNum" idx="12"/>
          </p:nvPr>
        </p:nvSpPr>
        <p:spPr>
          <a:xfrm>
            <a:off x="8472457" y="4739416"/>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lang="en-US" sz="1400" b="0" i="0" u="none" strike="noStrike" cap="none">
              <a:solidFill>
                <a:srgbClr val="000000"/>
              </a:solidFill>
              <a:latin typeface="Arial"/>
              <a:ea typeface="Arial"/>
              <a:cs typeface="Arial"/>
              <a:sym typeface="Arial"/>
            </a:endParaRPr>
          </a:p>
        </p:txBody>
      </p:sp>
      <p:sp>
        <p:nvSpPr>
          <p:cNvPr id="571" name="Shape 571"/>
          <p:cNvSpPr/>
          <p:nvPr/>
        </p:nvSpPr>
        <p:spPr>
          <a:xfrm>
            <a:off x="0" y="685800"/>
            <a:ext cx="9145325" cy="4457700"/>
          </a:xfrm>
          <a:prstGeom prst="rect">
            <a:avLst/>
          </a:prstGeom>
          <a:solidFill>
            <a:schemeClr val="lt1"/>
          </a:solidFill>
          <a:ln>
            <a:noFill/>
          </a:ln>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2" name="Shape 572"/>
          <p:cNvSpPr txBox="1">
            <a:spLocks noGrp="1"/>
          </p:cNvSpPr>
          <p:nvPr>
            <p:ph type="title"/>
          </p:nvPr>
        </p:nvSpPr>
        <p:spPr>
          <a:xfrm>
            <a:off x="124663" y="-6970"/>
            <a:ext cx="8520600" cy="572700"/>
          </a:xfrm>
          <a:prstGeom prst="rect">
            <a:avLst/>
          </a:prstGeom>
          <a:no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chemeClr val="dk1"/>
              </a:buClr>
              <a:buSzPts val="3600"/>
              <a:buFont typeface="Arial Narrow"/>
              <a:buNone/>
            </a:pPr>
            <a:r>
              <a:rPr lang="en-US" sz="3600" b="0" i="0" u="none" strike="noStrike" cap="none">
                <a:solidFill>
                  <a:srgbClr val="005A9E"/>
                </a:solidFill>
                <a:latin typeface="Arial Narrow"/>
                <a:ea typeface="Arial Narrow"/>
                <a:cs typeface="Arial Narrow"/>
                <a:sym typeface="Arial Narrow"/>
              </a:rPr>
              <a:t>GOES MAG: </a:t>
            </a:r>
            <a:r>
              <a:rPr lang="en-US" sz="3600" b="0" i="1" u="none" strike="noStrike" cap="none">
                <a:solidFill>
                  <a:srgbClr val="005A9E"/>
                </a:solidFill>
                <a:latin typeface="Arial Narrow"/>
                <a:ea typeface="Arial Narrow"/>
                <a:cs typeface="Arial Narrow"/>
                <a:sym typeface="Arial Narrow"/>
              </a:rPr>
              <a:t>Space Wx Suite</a:t>
            </a:r>
          </a:p>
        </p:txBody>
      </p:sp>
      <p:sp>
        <p:nvSpPr>
          <p:cNvPr id="573" name="Shape 573"/>
          <p:cNvSpPr txBox="1">
            <a:spLocks noGrp="1"/>
          </p:cNvSpPr>
          <p:nvPr>
            <p:ph type="body" idx="1"/>
          </p:nvPr>
        </p:nvSpPr>
        <p:spPr>
          <a:xfrm>
            <a:off x="311700" y="526517"/>
            <a:ext cx="8520600" cy="528458"/>
          </a:xfrm>
          <a:prstGeom prst="rect">
            <a:avLst/>
          </a:prstGeom>
          <a:noFill/>
          <a:ln>
            <a:noFill/>
          </a:ln>
        </p:spPr>
        <p:txBody>
          <a:bodyPr wrap="square" lIns="91425" tIns="91425" rIns="91425" bIns="91425" anchor="t" anchorCtr="0">
            <a:noAutofit/>
          </a:bodyPr>
          <a:lstStyle/>
          <a:p>
            <a:pPr marL="0" marR="0" lvl="0" indent="-177800" algn="l" rtl="0">
              <a:lnSpc>
                <a:spcPct val="115000"/>
              </a:lnSpc>
              <a:spcBef>
                <a:spcPts val="0"/>
              </a:spcBef>
              <a:spcAft>
                <a:spcPts val="0"/>
              </a:spcAft>
              <a:buClr>
                <a:schemeClr val="dk2"/>
              </a:buClr>
              <a:buSzPts val="2800"/>
              <a:buFont typeface="Calibri"/>
              <a:buNone/>
            </a:pPr>
            <a:r>
              <a:rPr lang="en-US" sz="2800" b="0" i="0" u="none" strike="noStrike" cap="none">
                <a:solidFill>
                  <a:schemeClr val="dk1"/>
                </a:solidFill>
                <a:latin typeface="Calibri"/>
                <a:ea typeface="Calibri"/>
                <a:cs typeface="Calibri"/>
                <a:sym typeface="Calibri"/>
              </a:rPr>
              <a:t>Halloween Storm 2003</a:t>
            </a:r>
            <a:r>
              <a:rPr lang="en-US" sz="2400" b="0" i="0" u="none" strike="noStrike" cap="none">
                <a:solidFill>
                  <a:schemeClr val="dk1"/>
                </a:solidFill>
                <a:latin typeface="Calibri"/>
                <a:ea typeface="Calibri"/>
                <a:cs typeface="Calibri"/>
                <a:sym typeface="Calibri"/>
              </a:rPr>
              <a:t>	GOES-11 (107W) and GOES-12 (75W)</a:t>
            </a:r>
          </a:p>
        </p:txBody>
      </p:sp>
      <p:pic>
        <p:nvPicPr>
          <p:cNvPr id="574" name="Shape 574"/>
          <p:cNvPicPr preferRelativeResize="0"/>
          <p:nvPr/>
        </p:nvPicPr>
        <p:blipFill rotWithShape="1">
          <a:blip r:embed="rId3">
            <a:alphaModFix/>
          </a:blip>
          <a:srcRect/>
          <a:stretch/>
        </p:blipFill>
        <p:spPr>
          <a:xfrm>
            <a:off x="845100" y="1030254"/>
            <a:ext cx="8300225" cy="4000321"/>
          </a:xfrm>
          <a:prstGeom prst="rect">
            <a:avLst/>
          </a:prstGeom>
          <a:noFill/>
          <a:ln>
            <a:noFill/>
          </a:ln>
        </p:spPr>
      </p:pic>
      <p:sp>
        <p:nvSpPr>
          <p:cNvPr id="575" name="Shape 575"/>
          <p:cNvSpPr txBox="1"/>
          <p:nvPr/>
        </p:nvSpPr>
        <p:spPr>
          <a:xfrm>
            <a:off x="39325" y="1523400"/>
            <a:ext cx="971700" cy="458400"/>
          </a:xfrm>
          <a:prstGeom prst="rect">
            <a:avLst/>
          </a:prstGeom>
          <a:solidFill>
            <a:srgbClr val="FFFFFF"/>
          </a:solidFill>
          <a:ln>
            <a:noFill/>
          </a:ln>
        </p:spPr>
        <p:txBody>
          <a:bodyPr wrap="square" lIns="91425" tIns="91425" rIns="91425" bIns="91425" anchor="ctr" anchorCtr="0">
            <a:noAutofit/>
          </a:bodyPr>
          <a:lstStyle/>
          <a:p>
            <a:pPr marL="0" marR="0" lvl="0" indent="-88900" algn="ctr"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X-rays</a:t>
            </a:r>
          </a:p>
          <a:p>
            <a:pPr marL="0" marR="0" lvl="0" indent="-7620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Watts/m2</a:t>
            </a:r>
          </a:p>
        </p:txBody>
      </p:sp>
      <p:sp>
        <p:nvSpPr>
          <p:cNvPr id="576" name="Shape 576"/>
          <p:cNvSpPr txBox="1"/>
          <p:nvPr/>
        </p:nvSpPr>
        <p:spPr>
          <a:xfrm>
            <a:off x="39275" y="2285400"/>
            <a:ext cx="971700" cy="458400"/>
          </a:xfrm>
          <a:prstGeom prst="rect">
            <a:avLst/>
          </a:prstGeom>
          <a:solidFill>
            <a:srgbClr val="FFFFFF"/>
          </a:solidFill>
          <a:ln>
            <a:noFill/>
          </a:ln>
        </p:spPr>
        <p:txBody>
          <a:bodyPr wrap="square" lIns="91425" tIns="91425" rIns="91425" bIns="91425" anchor="ctr" anchorCtr="0">
            <a:noAutofit/>
          </a:bodyPr>
          <a:lstStyle/>
          <a:p>
            <a:pPr marL="0" marR="0" lvl="0" indent="-88900" algn="ctr"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Protons</a:t>
            </a:r>
          </a:p>
          <a:p>
            <a:pPr marL="0" marR="0" lvl="0" indent="-7620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#/cm2/s/sr</a:t>
            </a:r>
          </a:p>
        </p:txBody>
      </p:sp>
      <p:sp>
        <p:nvSpPr>
          <p:cNvPr id="577" name="Shape 577"/>
          <p:cNvSpPr txBox="1"/>
          <p:nvPr/>
        </p:nvSpPr>
        <p:spPr>
          <a:xfrm>
            <a:off x="39275" y="3123600"/>
            <a:ext cx="971700" cy="458400"/>
          </a:xfrm>
          <a:prstGeom prst="rect">
            <a:avLst/>
          </a:prstGeom>
          <a:solidFill>
            <a:srgbClr val="FFFFFF"/>
          </a:solidFill>
          <a:ln>
            <a:noFill/>
          </a:ln>
        </p:spPr>
        <p:txBody>
          <a:bodyPr wrap="square" lIns="91425" tIns="91425" rIns="91425" bIns="91425" anchor="ctr" anchorCtr="0">
            <a:noAutofit/>
          </a:bodyPr>
          <a:lstStyle/>
          <a:p>
            <a:pPr marL="0" marR="0" lvl="0" indent="-88900" algn="ctr"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GCR</a:t>
            </a:r>
          </a:p>
          <a:p>
            <a:pPr marL="0" marR="0" lvl="0" indent="-7620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a:t>
            </a:r>
          </a:p>
        </p:txBody>
      </p:sp>
      <p:sp>
        <p:nvSpPr>
          <p:cNvPr id="578" name="Shape 578"/>
          <p:cNvSpPr txBox="1"/>
          <p:nvPr/>
        </p:nvSpPr>
        <p:spPr>
          <a:xfrm>
            <a:off x="39275" y="4038000"/>
            <a:ext cx="971700" cy="458400"/>
          </a:xfrm>
          <a:prstGeom prst="rect">
            <a:avLst/>
          </a:prstGeom>
          <a:solidFill>
            <a:srgbClr val="FFFFFF"/>
          </a:solidFill>
          <a:ln>
            <a:noFill/>
          </a:ln>
        </p:spPr>
        <p:txBody>
          <a:bodyPr wrap="square" lIns="91425" tIns="91425" rIns="91425" bIns="91425" anchor="ctr" anchorCtr="0">
            <a:noAutofit/>
          </a:bodyPr>
          <a:lstStyle/>
          <a:p>
            <a:pPr marL="0" marR="0" lvl="0" indent="-114300" algn="ctr"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B field</a:t>
            </a:r>
          </a:p>
          <a:p>
            <a:pPr marL="0" marR="0" lvl="0" indent="-7620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nT</a:t>
            </a:r>
          </a:p>
        </p:txBody>
      </p:sp>
      <p:sp>
        <p:nvSpPr>
          <p:cNvPr id="579" name="Shape 579"/>
          <p:cNvSpPr txBox="1"/>
          <p:nvPr/>
        </p:nvSpPr>
        <p:spPr>
          <a:xfrm>
            <a:off x="3315474" y="3028610"/>
            <a:ext cx="2943085" cy="393600"/>
          </a:xfrm>
          <a:prstGeom prst="rect">
            <a:avLst/>
          </a:prstGeom>
          <a:noFill/>
          <a:ln>
            <a:noFill/>
          </a:ln>
        </p:spPr>
        <p:txBody>
          <a:bodyPr wrap="square" lIns="91425" tIns="91425" rIns="91425" bIns="91425" anchor="ctr" anchorCtr="0">
            <a:noAutofit/>
          </a:bodyPr>
          <a:lstStyle/>
          <a:p>
            <a:pPr marL="0" marR="0" lvl="0" indent="-127000" algn="ctr" rtl="0">
              <a:lnSpc>
                <a:spcPct val="100000"/>
              </a:lnSpc>
              <a:spcBef>
                <a:spcPts val="0"/>
              </a:spcBef>
              <a:spcAft>
                <a:spcPts val="0"/>
              </a:spcAft>
              <a:buClr>
                <a:srgbClr val="4A86E8"/>
              </a:buClr>
              <a:buSzPts val="2000"/>
              <a:buFont typeface="Arial"/>
              <a:buNone/>
            </a:pPr>
            <a:r>
              <a:rPr lang="en-US" sz="2000" b="1" i="0" u="none" strike="noStrike" cap="none">
                <a:solidFill>
                  <a:srgbClr val="4A86E8"/>
                </a:solidFill>
                <a:latin typeface="Arial"/>
                <a:ea typeface="Arial"/>
                <a:cs typeface="Arial"/>
                <a:sym typeface="Arial"/>
              </a:rPr>
              <a:t>Forbush Decrease</a:t>
            </a:r>
          </a:p>
        </p:txBody>
      </p:sp>
      <p:sp>
        <p:nvSpPr>
          <p:cNvPr id="580" name="Shape 580"/>
          <p:cNvSpPr txBox="1"/>
          <p:nvPr/>
        </p:nvSpPr>
        <p:spPr>
          <a:xfrm>
            <a:off x="1131075" y="4212250"/>
            <a:ext cx="2244300" cy="393600"/>
          </a:xfrm>
          <a:prstGeom prst="rect">
            <a:avLst/>
          </a:prstGeom>
          <a:noFill/>
          <a:ln>
            <a:noFill/>
          </a:ln>
        </p:spPr>
        <p:txBody>
          <a:bodyPr wrap="square" lIns="91425" tIns="91425" rIns="91425" bIns="91425" anchor="ctr" anchorCtr="0">
            <a:noAutofit/>
          </a:bodyPr>
          <a:lstStyle/>
          <a:p>
            <a:pPr marL="0" marR="0" lvl="0" indent="-127000" algn="ctr" rtl="0">
              <a:lnSpc>
                <a:spcPct val="100000"/>
              </a:lnSpc>
              <a:spcBef>
                <a:spcPts val="0"/>
              </a:spcBef>
              <a:spcAft>
                <a:spcPts val="0"/>
              </a:spcAft>
              <a:buClr>
                <a:srgbClr val="4A86E8"/>
              </a:buClr>
              <a:buSzPts val="2000"/>
              <a:buFont typeface="Arial"/>
              <a:buNone/>
            </a:pPr>
            <a:r>
              <a:rPr lang="en-US" sz="2000" b="1" i="0" u="none" strike="noStrike" cap="none">
                <a:solidFill>
                  <a:srgbClr val="4A86E8"/>
                </a:solidFill>
                <a:latin typeface="Arial"/>
                <a:ea typeface="Arial"/>
                <a:cs typeface="Arial"/>
                <a:sym typeface="Arial"/>
              </a:rPr>
              <a:t>MP Crossings</a:t>
            </a:r>
          </a:p>
        </p:txBody>
      </p:sp>
      <p:cxnSp>
        <p:nvCxnSpPr>
          <p:cNvPr id="581" name="Shape 581"/>
          <p:cNvCxnSpPr/>
          <p:nvPr/>
        </p:nvCxnSpPr>
        <p:spPr>
          <a:xfrm>
            <a:off x="3156800" y="4419950"/>
            <a:ext cx="341100" cy="0"/>
          </a:xfrm>
          <a:prstGeom prst="straightConnector1">
            <a:avLst/>
          </a:prstGeom>
          <a:noFill/>
          <a:ln w="28575" cap="flat" cmpd="sng">
            <a:solidFill>
              <a:srgbClr val="4A86E8"/>
            </a:solidFill>
            <a:prstDash val="solid"/>
            <a:round/>
            <a:headEnd type="none" w="med" len="med"/>
            <a:tailEnd type="triangle" w="lg" len="lg"/>
          </a:ln>
        </p:spPr>
      </p:cxnSp>
      <p:cxnSp>
        <p:nvCxnSpPr>
          <p:cNvPr id="582" name="Shape 582"/>
          <p:cNvCxnSpPr/>
          <p:nvPr/>
        </p:nvCxnSpPr>
        <p:spPr>
          <a:xfrm rot="10800000" flipH="1">
            <a:off x="3156800" y="4563050"/>
            <a:ext cx="1159800" cy="9300"/>
          </a:xfrm>
          <a:prstGeom prst="straightConnector1">
            <a:avLst/>
          </a:prstGeom>
          <a:noFill/>
          <a:ln w="28575" cap="flat" cmpd="sng">
            <a:solidFill>
              <a:srgbClr val="4A86E8"/>
            </a:solidFill>
            <a:prstDash val="solid"/>
            <a:round/>
            <a:headEnd type="none" w="med" len="med"/>
            <a:tailEnd type="triangle" w="lg" len="lg"/>
          </a:ln>
        </p:spPr>
      </p:cxnSp>
      <p:sp>
        <p:nvSpPr>
          <p:cNvPr id="583" name="Shape 583"/>
          <p:cNvSpPr txBox="1"/>
          <p:nvPr/>
        </p:nvSpPr>
        <p:spPr>
          <a:xfrm>
            <a:off x="2462034" y="2612050"/>
            <a:ext cx="3024365" cy="393600"/>
          </a:xfrm>
          <a:prstGeom prst="rect">
            <a:avLst/>
          </a:prstGeom>
          <a:noFill/>
          <a:ln>
            <a:noFill/>
          </a:ln>
        </p:spPr>
        <p:txBody>
          <a:bodyPr wrap="square" lIns="91425" tIns="91425" rIns="91425" bIns="91425" anchor="ctr" anchorCtr="0">
            <a:noAutofit/>
          </a:bodyPr>
          <a:lstStyle/>
          <a:p>
            <a:pPr marL="0" marR="0" lvl="0" indent="-127000" algn="ctr" rtl="0">
              <a:lnSpc>
                <a:spcPct val="100000"/>
              </a:lnSpc>
              <a:spcBef>
                <a:spcPts val="0"/>
              </a:spcBef>
              <a:spcAft>
                <a:spcPts val="0"/>
              </a:spcAft>
              <a:buClr>
                <a:srgbClr val="4A86E8"/>
              </a:buClr>
              <a:buSzPts val="2000"/>
              <a:buFont typeface="Arial"/>
              <a:buNone/>
            </a:pPr>
            <a:r>
              <a:rPr lang="en-US" sz="2000" b="1" i="0" u="none" strike="noStrike" cap="none">
                <a:solidFill>
                  <a:srgbClr val="4A86E8"/>
                </a:solidFill>
                <a:latin typeface="Arial"/>
                <a:ea typeface="Arial"/>
                <a:cs typeface="Arial"/>
                <a:sym typeface="Arial"/>
              </a:rPr>
              <a:t>Multiple SEP events</a:t>
            </a:r>
          </a:p>
        </p:txBody>
      </p:sp>
      <p:cxnSp>
        <p:nvCxnSpPr>
          <p:cNvPr id="584" name="Shape 584"/>
          <p:cNvCxnSpPr/>
          <p:nvPr/>
        </p:nvCxnSpPr>
        <p:spPr>
          <a:xfrm rot="10800000" flipH="1">
            <a:off x="1294500" y="1519500"/>
            <a:ext cx="7817700" cy="3900"/>
          </a:xfrm>
          <a:prstGeom prst="straightConnector1">
            <a:avLst/>
          </a:prstGeom>
          <a:noFill/>
          <a:ln w="28575" cap="flat" cmpd="sng">
            <a:solidFill>
              <a:srgbClr val="4A86E8"/>
            </a:solidFill>
            <a:prstDash val="dash"/>
            <a:round/>
            <a:headEnd type="none" w="med" len="med"/>
            <a:tailEnd type="none" w="med" len="med"/>
          </a:ln>
        </p:spPr>
      </p:cxnSp>
      <p:sp>
        <p:nvSpPr>
          <p:cNvPr id="585" name="Shape 585"/>
          <p:cNvSpPr txBox="1"/>
          <p:nvPr/>
        </p:nvSpPr>
        <p:spPr>
          <a:xfrm>
            <a:off x="2324874" y="1682410"/>
            <a:ext cx="3252966" cy="393600"/>
          </a:xfrm>
          <a:prstGeom prst="rect">
            <a:avLst/>
          </a:prstGeom>
          <a:noFill/>
          <a:ln>
            <a:noFill/>
          </a:ln>
        </p:spPr>
        <p:txBody>
          <a:bodyPr wrap="square" lIns="91425" tIns="91425" rIns="91425" bIns="91425" anchor="ctr" anchorCtr="0">
            <a:noAutofit/>
          </a:bodyPr>
          <a:lstStyle/>
          <a:p>
            <a:pPr marL="0" marR="0" lvl="0" indent="-127000" algn="ctr" rtl="0">
              <a:lnSpc>
                <a:spcPct val="100000"/>
              </a:lnSpc>
              <a:spcBef>
                <a:spcPts val="0"/>
              </a:spcBef>
              <a:spcAft>
                <a:spcPts val="0"/>
              </a:spcAft>
              <a:buClr>
                <a:srgbClr val="4A86E8"/>
              </a:buClr>
              <a:buSzPts val="2000"/>
              <a:buFont typeface="Arial"/>
              <a:buNone/>
            </a:pPr>
            <a:r>
              <a:rPr lang="en-US" sz="2000" b="1" i="0" u="none" strike="noStrike" cap="none">
                <a:solidFill>
                  <a:srgbClr val="4A86E8"/>
                </a:solidFill>
                <a:latin typeface="Arial"/>
                <a:ea typeface="Arial"/>
                <a:cs typeface="Arial"/>
                <a:sym typeface="Arial"/>
              </a:rPr>
              <a:t>Multiple X class flares</a:t>
            </a:r>
          </a:p>
        </p:txBody>
      </p:sp>
      <p:cxnSp>
        <p:nvCxnSpPr>
          <p:cNvPr id="586" name="Shape 586"/>
          <p:cNvCxnSpPr/>
          <p:nvPr/>
        </p:nvCxnSpPr>
        <p:spPr>
          <a:xfrm rot="10800000" flipH="1">
            <a:off x="1205825" y="2576925"/>
            <a:ext cx="7933500" cy="27300"/>
          </a:xfrm>
          <a:prstGeom prst="straightConnector1">
            <a:avLst/>
          </a:prstGeom>
          <a:noFill/>
          <a:ln w="28575" cap="flat" cmpd="sng">
            <a:solidFill>
              <a:srgbClr val="4A86E8"/>
            </a:solidFill>
            <a:prstDash val="dash"/>
            <a:round/>
            <a:headEnd type="none" w="med" len="med"/>
            <a:tailEnd type="non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grpSp>
        <p:nvGrpSpPr>
          <p:cNvPr id="659" name="Shape 659"/>
          <p:cNvGrpSpPr/>
          <p:nvPr/>
        </p:nvGrpSpPr>
        <p:grpSpPr>
          <a:xfrm>
            <a:off x="3729600" y="3391066"/>
            <a:ext cx="5310491" cy="1702076"/>
            <a:chOff x="1875875" y="2717524"/>
            <a:chExt cx="5660130" cy="1702076"/>
          </a:xfrm>
        </p:grpSpPr>
        <p:pic>
          <p:nvPicPr>
            <p:cNvPr id="660" name="Shape 660" descr="errors.png"/>
            <p:cNvPicPr preferRelativeResize="0"/>
            <p:nvPr/>
          </p:nvPicPr>
          <p:blipFill rotWithShape="1">
            <a:blip r:embed="rId3">
              <a:alphaModFix/>
            </a:blip>
            <a:srcRect l="6523" t="52833" r="1793" b="31457"/>
            <a:stretch/>
          </p:blipFill>
          <p:spPr>
            <a:xfrm>
              <a:off x="1875875" y="2717524"/>
              <a:ext cx="5660130" cy="807995"/>
            </a:xfrm>
            <a:prstGeom prst="rect">
              <a:avLst/>
            </a:prstGeom>
            <a:noFill/>
            <a:ln>
              <a:noFill/>
            </a:ln>
          </p:spPr>
        </p:pic>
        <p:pic>
          <p:nvPicPr>
            <p:cNvPr id="661" name="Shape 661" descr="errors.png"/>
            <p:cNvPicPr preferRelativeResize="0"/>
            <p:nvPr/>
          </p:nvPicPr>
          <p:blipFill rotWithShape="1">
            <a:blip r:embed="rId3">
              <a:alphaModFix/>
            </a:blip>
            <a:srcRect l="6523" t="32592" r="2032" b="50025"/>
            <a:stretch/>
          </p:blipFill>
          <p:spPr>
            <a:xfrm>
              <a:off x="1875875" y="3525520"/>
              <a:ext cx="5645363" cy="894080"/>
            </a:xfrm>
            <a:prstGeom prst="rect">
              <a:avLst/>
            </a:prstGeom>
            <a:noFill/>
            <a:ln>
              <a:noFill/>
            </a:ln>
          </p:spPr>
        </p:pic>
      </p:grpSp>
      <p:sp>
        <p:nvSpPr>
          <p:cNvPr id="662" name="Shape 662"/>
          <p:cNvSpPr txBox="1">
            <a:spLocks noGrp="1"/>
          </p:cNvSpPr>
          <p:nvPr>
            <p:ph type="title"/>
          </p:nvPr>
        </p:nvSpPr>
        <p:spPr>
          <a:xfrm>
            <a:off x="62345" y="34200"/>
            <a:ext cx="8769955" cy="572700"/>
          </a:xfrm>
          <a:prstGeom prst="rect">
            <a:avLst/>
          </a:prstGeom>
          <a:no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chemeClr val="dk1"/>
              </a:buClr>
              <a:buSzPts val="3600"/>
              <a:buFont typeface="Arial Narrow"/>
              <a:buNone/>
            </a:pPr>
            <a:r>
              <a:rPr lang="en-US" sz="3600" b="0" i="0" u="none" strike="noStrike" cap="none">
                <a:solidFill>
                  <a:srgbClr val="005A9E"/>
                </a:solidFill>
                <a:latin typeface="Arial Narrow"/>
                <a:ea typeface="Arial Narrow"/>
                <a:cs typeface="Arial Narrow"/>
                <a:sym typeface="Arial Narrow"/>
              </a:rPr>
              <a:t>Reference Archives: </a:t>
            </a:r>
            <a:r>
              <a:rPr lang="en-US" sz="3600" b="0" i="1" u="none" strike="noStrike" cap="none">
                <a:solidFill>
                  <a:srgbClr val="005A9E"/>
                </a:solidFill>
                <a:latin typeface="Arial Narrow"/>
                <a:ea typeface="Arial Narrow"/>
                <a:cs typeface="Arial Narrow"/>
                <a:sym typeface="Arial Narrow"/>
              </a:rPr>
              <a:t>Validation is Key!</a:t>
            </a:r>
          </a:p>
        </p:txBody>
      </p:sp>
      <p:sp>
        <p:nvSpPr>
          <p:cNvPr id="663" name="Shape 663"/>
          <p:cNvSpPr txBox="1">
            <a:spLocks noGrp="1"/>
          </p:cNvSpPr>
          <p:nvPr>
            <p:ph type="body" idx="1"/>
          </p:nvPr>
        </p:nvSpPr>
        <p:spPr>
          <a:xfrm>
            <a:off x="221673" y="613734"/>
            <a:ext cx="3563345" cy="4448100"/>
          </a:xfrm>
          <a:prstGeom prst="rect">
            <a:avLst/>
          </a:prstGeom>
          <a:noFill/>
          <a:ln>
            <a:noFill/>
          </a:ln>
        </p:spPr>
        <p:txBody>
          <a:bodyPr wrap="square" lIns="91425" tIns="91425" rIns="91425" bIns="91425" anchor="t" anchorCtr="0">
            <a:noAutofit/>
          </a:bodyPr>
          <a:lstStyle/>
          <a:p>
            <a:pPr marL="0" marR="0" lvl="0" indent="-127000" algn="l" rtl="0">
              <a:lnSpc>
                <a:spcPct val="115000"/>
              </a:lnSpc>
              <a:spcBef>
                <a:spcPts val="0"/>
              </a:spcBef>
              <a:spcAft>
                <a:spcPts val="0"/>
              </a:spcAft>
              <a:buClr>
                <a:schemeClr val="dk2"/>
              </a:buClr>
              <a:buSzPts val="2000"/>
              <a:buFont typeface="Calibri"/>
              <a:buNone/>
            </a:pPr>
            <a:r>
              <a:rPr lang="en-US" sz="2000" b="1" i="0" u="none" strike="noStrike" cap="none">
                <a:solidFill>
                  <a:srgbClr val="005A9E"/>
                </a:solidFill>
                <a:latin typeface="Calibri"/>
                <a:ea typeface="Calibri"/>
                <a:cs typeface="Calibri"/>
                <a:sym typeface="Calibri"/>
              </a:rPr>
              <a:t>Manual</a:t>
            </a:r>
          </a:p>
          <a:p>
            <a:pPr marL="457200" marR="0" lvl="0" indent="-469900" algn="l" rtl="0">
              <a:lnSpc>
                <a:spcPct val="115000"/>
              </a:lnSpc>
              <a:spcBef>
                <a:spcPts val="0"/>
              </a:spcBef>
              <a:spcAft>
                <a:spcPts val="0"/>
              </a:spcAft>
              <a:buClr>
                <a:schemeClr val="dk2"/>
              </a:buClr>
              <a:buSzPts val="2000"/>
              <a:buFont typeface="Calibri"/>
              <a:buNone/>
            </a:pPr>
            <a:r>
              <a:rPr lang="en-US" sz="2000" b="0" i="0" u="none" strike="noStrike" cap="none">
                <a:solidFill>
                  <a:schemeClr val="dk1"/>
                </a:solidFill>
                <a:latin typeface="Calibri"/>
                <a:ea typeface="Calibri"/>
                <a:cs typeface="Calibri"/>
                <a:sym typeface="Calibri"/>
              </a:rPr>
              <a:t>Quality Figures</a:t>
            </a:r>
          </a:p>
          <a:p>
            <a:pPr marL="914400" marR="0" lvl="1" indent="-469900" algn="l" rtl="0">
              <a:lnSpc>
                <a:spcPct val="115000"/>
              </a:lnSpc>
              <a:spcBef>
                <a:spcPts val="0"/>
              </a:spcBef>
              <a:spcAft>
                <a:spcPts val="0"/>
              </a:spcAft>
              <a:buClr>
                <a:schemeClr val="dk2"/>
              </a:buClr>
              <a:buSzPts val="2000"/>
              <a:buFont typeface="Calibri"/>
              <a:buNone/>
            </a:pPr>
            <a:r>
              <a:rPr lang="en-US" sz="2000" b="0" i="0" u="none" strike="noStrike" cap="none">
                <a:solidFill>
                  <a:schemeClr val="dk1"/>
                </a:solidFill>
                <a:latin typeface="Calibri"/>
                <a:ea typeface="Calibri"/>
                <a:cs typeface="Calibri"/>
                <a:sym typeface="Calibri"/>
              </a:rPr>
              <a:t>Time series</a:t>
            </a:r>
          </a:p>
          <a:p>
            <a:pPr marL="914400" marR="0" lvl="1" indent="-469900" algn="l" rtl="0">
              <a:lnSpc>
                <a:spcPct val="115000"/>
              </a:lnSpc>
              <a:spcBef>
                <a:spcPts val="0"/>
              </a:spcBef>
              <a:spcAft>
                <a:spcPts val="0"/>
              </a:spcAft>
              <a:buClr>
                <a:schemeClr val="dk2"/>
              </a:buClr>
              <a:buSzPts val="2000"/>
              <a:buFont typeface="Calibri"/>
              <a:buNone/>
            </a:pPr>
            <a:r>
              <a:rPr lang="en-US" sz="2000" b="0" i="0" u="none" strike="noStrike" cap="none">
                <a:solidFill>
                  <a:schemeClr val="dk1"/>
                </a:solidFill>
                <a:latin typeface="Calibri"/>
                <a:ea typeface="Calibri"/>
                <a:cs typeface="Calibri"/>
                <a:sym typeface="Calibri"/>
              </a:rPr>
              <a:t>Spectrogram</a:t>
            </a:r>
          </a:p>
          <a:p>
            <a:pPr marL="914400" marR="0" lvl="1" indent="-469900" algn="l" rtl="0">
              <a:lnSpc>
                <a:spcPct val="115000"/>
              </a:lnSpc>
              <a:spcBef>
                <a:spcPts val="0"/>
              </a:spcBef>
              <a:spcAft>
                <a:spcPts val="0"/>
              </a:spcAft>
              <a:buClr>
                <a:schemeClr val="dk2"/>
              </a:buClr>
              <a:buSzPts val="2000"/>
              <a:buFont typeface="Calibri"/>
              <a:buNone/>
            </a:pPr>
            <a:r>
              <a:rPr lang="en-US" sz="2000" b="0" i="0" u="none" strike="noStrike" cap="none">
                <a:solidFill>
                  <a:schemeClr val="dk1"/>
                </a:solidFill>
                <a:latin typeface="Calibri"/>
                <a:ea typeface="Calibri"/>
                <a:cs typeface="Calibri"/>
                <a:sym typeface="Calibri"/>
              </a:rPr>
              <a:t>X-Y scatter</a:t>
            </a:r>
          </a:p>
          <a:p>
            <a:pPr marL="0" marR="0" lvl="0" indent="-127000" algn="l" rtl="0">
              <a:lnSpc>
                <a:spcPct val="115000"/>
              </a:lnSpc>
              <a:spcBef>
                <a:spcPts val="0"/>
              </a:spcBef>
              <a:spcAft>
                <a:spcPts val="0"/>
              </a:spcAft>
              <a:buClr>
                <a:schemeClr val="dk2"/>
              </a:buClr>
              <a:buSzPts val="2000"/>
              <a:buFont typeface="Calibri"/>
              <a:buNone/>
            </a:pPr>
            <a:r>
              <a:rPr lang="en-US" sz="2000" b="1" i="0" u="none" strike="noStrike" cap="none">
                <a:solidFill>
                  <a:srgbClr val="005A9E"/>
                </a:solidFill>
                <a:latin typeface="Calibri"/>
                <a:ea typeface="Calibri"/>
                <a:cs typeface="Calibri"/>
                <a:sym typeface="Calibri"/>
              </a:rPr>
              <a:t>Automated </a:t>
            </a:r>
            <a:r>
              <a:rPr lang="en-US" sz="2000" b="0" i="0" u="none" strike="noStrike" cap="none">
                <a:solidFill>
                  <a:srgbClr val="005A9E"/>
                </a:solidFill>
                <a:latin typeface="Calibri"/>
                <a:ea typeface="Calibri"/>
                <a:cs typeface="Calibri"/>
                <a:sym typeface="Calibri"/>
              </a:rPr>
              <a:t>(in progress)</a:t>
            </a:r>
          </a:p>
          <a:p>
            <a:pPr marL="457200" marR="0" lvl="0" indent="-469900" algn="l" rtl="0">
              <a:lnSpc>
                <a:spcPct val="115000"/>
              </a:lnSpc>
              <a:spcBef>
                <a:spcPts val="0"/>
              </a:spcBef>
              <a:spcAft>
                <a:spcPts val="0"/>
              </a:spcAft>
              <a:buClr>
                <a:schemeClr val="dk2"/>
              </a:buClr>
              <a:buSzPts val="2000"/>
              <a:buFont typeface="Calibri"/>
              <a:buNone/>
            </a:pPr>
            <a:r>
              <a:rPr lang="en-US" sz="2000" b="0" i="0" u="none" strike="noStrike" cap="none">
                <a:solidFill>
                  <a:schemeClr val="dk1"/>
                </a:solidFill>
                <a:latin typeface="Calibri"/>
                <a:ea typeface="Calibri"/>
                <a:cs typeface="Calibri"/>
                <a:sym typeface="Calibri"/>
              </a:rPr>
              <a:t>Versus NOAA </a:t>
            </a:r>
            <a:r>
              <a:rPr lang="en-US" sz="2000" b="1">
                <a:solidFill>
                  <a:srgbClr val="005A9E"/>
                </a:solidFill>
                <a:latin typeface="Calibri"/>
                <a:ea typeface="Calibri"/>
                <a:cs typeface="Calibri"/>
                <a:sym typeface="Calibri"/>
              </a:rPr>
              <a:t>Orig</a:t>
            </a:r>
            <a:r>
              <a:rPr lang="en-US" sz="2000" b="1" i="0" u="none" strike="noStrike" cap="none">
                <a:solidFill>
                  <a:srgbClr val="005A9E"/>
                </a:solidFill>
                <a:latin typeface="Calibri"/>
                <a:ea typeface="Calibri"/>
                <a:cs typeface="Calibri"/>
                <a:sym typeface="Calibri"/>
              </a:rPr>
              <a:t> Set </a:t>
            </a:r>
            <a:r>
              <a:rPr lang="en-US" sz="1200" b="1" i="0" u="none" strike="noStrike" cap="none">
                <a:solidFill>
                  <a:srgbClr val="005A9E"/>
                </a:solidFill>
                <a:latin typeface="Calibri"/>
                <a:ea typeface="Calibri"/>
                <a:cs typeface="Calibri"/>
                <a:sym typeface="Calibri"/>
              </a:rPr>
              <a:t>(CDAWeb)</a:t>
            </a:r>
            <a:r>
              <a:rPr lang="en-US" sz="2000" b="1" i="0" u="none" strike="noStrike" cap="none">
                <a:solidFill>
                  <a:srgbClr val="005A9E"/>
                </a:solidFill>
                <a:latin typeface="Calibri"/>
                <a:ea typeface="Calibri"/>
                <a:cs typeface="Calibri"/>
                <a:sym typeface="Calibri"/>
              </a:rPr>
              <a:t> </a:t>
            </a:r>
          </a:p>
          <a:p>
            <a:pPr marL="457200" marR="0" lvl="0" indent="-469900" algn="l" rtl="0">
              <a:lnSpc>
                <a:spcPct val="115000"/>
              </a:lnSpc>
              <a:spcBef>
                <a:spcPts val="0"/>
              </a:spcBef>
              <a:spcAft>
                <a:spcPts val="0"/>
              </a:spcAft>
              <a:buClr>
                <a:schemeClr val="dk2"/>
              </a:buClr>
              <a:buSzPts val="2000"/>
              <a:buFont typeface="Calibri"/>
              <a:buNone/>
            </a:pPr>
            <a:r>
              <a:rPr lang="en-US" sz="2000" b="0" i="0" u="none" strike="noStrike" cap="none">
                <a:solidFill>
                  <a:schemeClr val="dk1"/>
                </a:solidFill>
                <a:latin typeface="Calibri"/>
                <a:ea typeface="Calibri"/>
                <a:cs typeface="Calibri"/>
                <a:sym typeface="Calibri"/>
              </a:rPr>
              <a:t>Versus NOAA </a:t>
            </a:r>
            <a:r>
              <a:rPr lang="en-US" sz="2000" b="1">
                <a:solidFill>
                  <a:srgbClr val="005A9E"/>
                </a:solidFill>
                <a:latin typeface="Calibri"/>
                <a:ea typeface="Calibri"/>
                <a:cs typeface="Calibri"/>
                <a:sym typeface="Calibri"/>
              </a:rPr>
              <a:t>Future</a:t>
            </a:r>
            <a:r>
              <a:rPr lang="en-US" sz="2000" b="0" i="0" u="none" strike="noStrike" cap="none">
                <a:solidFill>
                  <a:srgbClr val="005A9E"/>
                </a:solidFill>
                <a:latin typeface="Calibri"/>
                <a:ea typeface="Calibri"/>
                <a:cs typeface="Calibri"/>
                <a:sym typeface="Calibri"/>
              </a:rPr>
              <a:t> </a:t>
            </a:r>
            <a:r>
              <a:rPr lang="en-US" sz="2000" b="1" i="0" u="none" strike="noStrike" cap="none">
                <a:solidFill>
                  <a:srgbClr val="005A9E"/>
                </a:solidFill>
                <a:latin typeface="Calibri"/>
                <a:ea typeface="Calibri"/>
                <a:cs typeface="Calibri"/>
                <a:sym typeface="Calibri"/>
              </a:rPr>
              <a:t>Set</a:t>
            </a:r>
          </a:p>
          <a:p>
            <a:pPr marL="457200" marR="0" lvl="0" indent="-469900" algn="l" rtl="0">
              <a:lnSpc>
                <a:spcPct val="115000"/>
              </a:lnSpc>
              <a:spcBef>
                <a:spcPts val="0"/>
              </a:spcBef>
              <a:spcAft>
                <a:spcPts val="0"/>
              </a:spcAft>
              <a:buClr>
                <a:schemeClr val="dk2"/>
              </a:buClr>
              <a:buSzPts val="2000"/>
              <a:buFont typeface="Calibri"/>
              <a:buNone/>
            </a:pPr>
            <a:r>
              <a:rPr lang="en-US" sz="2000" b="1" i="0" u="none" strike="noStrike" cap="none">
                <a:solidFill>
                  <a:srgbClr val="005A9E"/>
                </a:solidFill>
                <a:latin typeface="Calibri"/>
                <a:ea typeface="Calibri"/>
                <a:cs typeface="Calibri"/>
                <a:sym typeface="Calibri"/>
              </a:rPr>
              <a:t>Triggers</a:t>
            </a:r>
            <a:r>
              <a:rPr lang="en-US" sz="2000" b="0" i="0" u="none" strike="noStrike" cap="none">
                <a:solidFill>
                  <a:schemeClr val="dk2"/>
                </a:solidFill>
                <a:latin typeface="Calibri"/>
                <a:ea typeface="Calibri"/>
                <a:cs typeface="Calibri"/>
                <a:sym typeface="Calibri"/>
              </a:rPr>
              <a:t> </a:t>
            </a:r>
            <a:r>
              <a:rPr lang="en-US" sz="2000" b="0" i="0" u="none" strike="noStrike" cap="none">
                <a:solidFill>
                  <a:schemeClr val="dk1"/>
                </a:solidFill>
                <a:latin typeface="Calibri"/>
                <a:ea typeface="Calibri"/>
                <a:cs typeface="Calibri"/>
                <a:sym typeface="Calibri"/>
              </a:rPr>
              <a:t>to detect</a:t>
            </a:r>
          </a:p>
          <a:p>
            <a:pPr marL="914400" marR="0" lvl="1" indent="-469900" algn="l" rtl="0">
              <a:lnSpc>
                <a:spcPct val="115000"/>
              </a:lnSpc>
              <a:spcBef>
                <a:spcPts val="0"/>
              </a:spcBef>
              <a:spcAft>
                <a:spcPts val="0"/>
              </a:spcAft>
              <a:buClr>
                <a:schemeClr val="dk2"/>
              </a:buClr>
              <a:buSzPts val="2000"/>
              <a:buFont typeface="Calibri"/>
              <a:buNone/>
            </a:pPr>
            <a:r>
              <a:rPr lang="en-US" sz="2000" b="0" i="0" u="none" strike="noStrike" cap="none">
                <a:solidFill>
                  <a:schemeClr val="dk1"/>
                </a:solidFill>
                <a:latin typeface="Calibri"/>
                <a:ea typeface="Calibri"/>
                <a:cs typeface="Calibri"/>
                <a:sym typeface="Calibri"/>
              </a:rPr>
              <a:t>Spikes, heaters, Rx wheel</a:t>
            </a:r>
          </a:p>
          <a:p>
            <a:pPr marL="457200" marR="0" lvl="0" indent="-469900" algn="l" rtl="0">
              <a:lnSpc>
                <a:spcPct val="115000"/>
              </a:lnSpc>
              <a:spcBef>
                <a:spcPts val="0"/>
              </a:spcBef>
              <a:spcAft>
                <a:spcPts val="0"/>
              </a:spcAft>
              <a:buClr>
                <a:schemeClr val="dk2"/>
              </a:buClr>
              <a:buSzPts val="2000"/>
              <a:buFont typeface="Calibri"/>
              <a:buNone/>
            </a:pPr>
            <a:r>
              <a:rPr lang="en-US" sz="2000" b="1" i="0" u="none" strike="noStrike" cap="none">
                <a:solidFill>
                  <a:srgbClr val="005A9E"/>
                </a:solidFill>
                <a:latin typeface="Calibri"/>
                <a:ea typeface="Calibri"/>
                <a:cs typeface="Calibri"/>
                <a:sym typeface="Calibri"/>
              </a:rPr>
              <a:t>Intercalibration</a:t>
            </a:r>
            <a:r>
              <a:rPr lang="en-US" sz="2000" b="0" i="0" u="none" strike="noStrike" cap="none">
                <a:solidFill>
                  <a:schemeClr val="dk2"/>
                </a:solidFill>
                <a:latin typeface="Calibri"/>
                <a:ea typeface="Calibri"/>
                <a:cs typeface="Calibri"/>
                <a:sym typeface="Calibri"/>
              </a:rPr>
              <a:t> </a:t>
            </a:r>
            <a:r>
              <a:rPr lang="en-US" sz="2000" b="0" i="0" u="none" strike="noStrike" cap="none">
                <a:solidFill>
                  <a:schemeClr val="dk1"/>
                </a:solidFill>
                <a:latin typeface="Calibri"/>
                <a:ea typeface="Calibri"/>
                <a:cs typeface="Calibri"/>
                <a:sym typeface="Calibri"/>
              </a:rPr>
              <a:t>factors</a:t>
            </a:r>
          </a:p>
          <a:p>
            <a:pPr marL="457200" marR="0" lvl="0" indent="-469900" algn="l" rtl="0">
              <a:lnSpc>
                <a:spcPct val="115000"/>
              </a:lnSpc>
              <a:spcBef>
                <a:spcPts val="0"/>
              </a:spcBef>
              <a:spcAft>
                <a:spcPts val="0"/>
              </a:spcAft>
              <a:buClr>
                <a:schemeClr val="dk2"/>
              </a:buClr>
              <a:buSzPts val="2000"/>
              <a:buFont typeface="Calibri"/>
              <a:buNone/>
            </a:pPr>
            <a:r>
              <a:rPr lang="en-US" sz="2000" b="1" i="0" u="none" strike="noStrike" cap="none">
                <a:solidFill>
                  <a:srgbClr val="005A9E"/>
                </a:solidFill>
                <a:latin typeface="Calibri"/>
                <a:ea typeface="Calibri"/>
                <a:cs typeface="Calibri"/>
                <a:sym typeface="Calibri"/>
              </a:rPr>
              <a:t>Automatic</a:t>
            </a:r>
            <a:r>
              <a:rPr lang="en-US" sz="2000" b="0" i="0" u="none" strike="noStrike" cap="none">
                <a:solidFill>
                  <a:schemeClr val="dk2"/>
                </a:solidFill>
                <a:latin typeface="Calibri"/>
                <a:ea typeface="Calibri"/>
                <a:cs typeface="Calibri"/>
                <a:sym typeface="Calibri"/>
              </a:rPr>
              <a:t> </a:t>
            </a:r>
          </a:p>
        </p:txBody>
      </p:sp>
      <p:sp>
        <p:nvSpPr>
          <p:cNvPr id="664" name="Shape 664"/>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lang="en-US" sz="1400" b="0" i="0" u="none" strike="noStrike" cap="none">
              <a:solidFill>
                <a:srgbClr val="000000"/>
              </a:solidFill>
              <a:latin typeface="Arial"/>
              <a:ea typeface="Arial"/>
              <a:cs typeface="Arial"/>
              <a:sym typeface="Arial"/>
            </a:endParaRPr>
          </a:p>
        </p:txBody>
      </p:sp>
      <p:sp>
        <p:nvSpPr>
          <p:cNvPr id="665" name="Shape 665"/>
          <p:cNvSpPr/>
          <p:nvPr/>
        </p:nvSpPr>
        <p:spPr>
          <a:xfrm>
            <a:off x="3957962" y="3402155"/>
            <a:ext cx="1012136" cy="695659"/>
          </a:xfrm>
          <a:prstGeom prst="ellipse">
            <a:avLst/>
          </a:prstGeom>
          <a:noFill/>
          <a:ln w="57150"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Shape 666"/>
          <p:cNvSpPr/>
          <p:nvPr/>
        </p:nvSpPr>
        <p:spPr>
          <a:xfrm>
            <a:off x="5672545" y="4199061"/>
            <a:ext cx="1012136" cy="695659"/>
          </a:xfrm>
          <a:prstGeom prst="ellipse">
            <a:avLst/>
          </a:prstGeom>
          <a:noFill/>
          <a:ln w="57150" cap="flat" cmpd="sng">
            <a:solidFill>
              <a:srgbClr val="00FF00"/>
            </a:solidFill>
            <a:prstDash val="solid"/>
            <a:round/>
            <a:headEnd type="none" w="med" len="med"/>
            <a:tailEnd type="none" w="med" len="med"/>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Shape 667"/>
          <p:cNvSpPr txBox="1"/>
          <p:nvPr/>
        </p:nvSpPr>
        <p:spPr>
          <a:xfrm>
            <a:off x="3621852" y="544542"/>
            <a:ext cx="5263500" cy="366300"/>
          </a:xfrm>
          <a:prstGeom prst="rect">
            <a:avLst/>
          </a:prstGeom>
          <a:noFill/>
          <a:ln>
            <a:noFill/>
          </a:ln>
        </p:spPr>
        <p:txBody>
          <a:bodyPr wrap="square" lIns="91425" tIns="91425" rIns="91425" bIns="91425" anchor="t" anchorCtr="0">
            <a:noAutofit/>
          </a:bodyPr>
          <a:lstStyle/>
          <a:p>
            <a:pPr marL="0" marR="0" lvl="0" indent="-127000" algn="l" rtl="0">
              <a:lnSpc>
                <a:spcPct val="115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Automated Detection of ULF Pc4-5</a:t>
            </a:r>
          </a:p>
        </p:txBody>
      </p:sp>
      <p:grpSp>
        <p:nvGrpSpPr>
          <p:cNvPr id="668" name="Shape 668"/>
          <p:cNvGrpSpPr/>
          <p:nvPr/>
        </p:nvGrpSpPr>
        <p:grpSpPr>
          <a:xfrm>
            <a:off x="3729550" y="986061"/>
            <a:ext cx="5263391" cy="2010997"/>
            <a:chOff x="4749350" y="1093925"/>
            <a:chExt cx="3205671" cy="839980"/>
          </a:xfrm>
        </p:grpSpPr>
        <p:pic>
          <p:nvPicPr>
            <p:cNvPr id="669" name="Shape 669"/>
            <p:cNvPicPr preferRelativeResize="0"/>
            <p:nvPr/>
          </p:nvPicPr>
          <p:blipFill rotWithShape="1">
            <a:blip r:embed="rId4">
              <a:alphaModFix/>
            </a:blip>
            <a:srcRect l="7124" r="5570" b="73891"/>
            <a:stretch/>
          </p:blipFill>
          <p:spPr>
            <a:xfrm>
              <a:off x="4749350" y="1093925"/>
              <a:ext cx="3205671" cy="532549"/>
            </a:xfrm>
            <a:prstGeom prst="rect">
              <a:avLst/>
            </a:prstGeom>
            <a:noFill/>
            <a:ln>
              <a:noFill/>
            </a:ln>
          </p:spPr>
        </p:pic>
        <p:pic>
          <p:nvPicPr>
            <p:cNvPr id="670" name="Shape 670"/>
            <p:cNvPicPr preferRelativeResize="0"/>
            <p:nvPr/>
          </p:nvPicPr>
          <p:blipFill rotWithShape="1">
            <a:blip r:embed="rId4">
              <a:alphaModFix/>
            </a:blip>
            <a:srcRect l="7124" t="26043" r="5570" b="58818"/>
            <a:stretch/>
          </p:blipFill>
          <p:spPr>
            <a:xfrm>
              <a:off x="4749350" y="1625152"/>
              <a:ext cx="3205671" cy="308753"/>
            </a:xfrm>
            <a:prstGeom prst="rect">
              <a:avLst/>
            </a:prstGeom>
            <a:noFill/>
            <a:ln>
              <a:noFill/>
            </a:ln>
          </p:spPr>
        </p:pic>
      </p:grpSp>
      <p:sp>
        <p:nvSpPr>
          <p:cNvPr id="671" name="Shape 671"/>
          <p:cNvSpPr/>
          <p:nvPr/>
        </p:nvSpPr>
        <p:spPr>
          <a:xfrm>
            <a:off x="6659796" y="956431"/>
            <a:ext cx="1849500" cy="2138367"/>
          </a:xfrm>
          <a:prstGeom prst="roundRect">
            <a:avLst>
              <a:gd name="adj" fmla="val 16667"/>
            </a:avLst>
          </a:prstGeom>
          <a:noFill/>
          <a:ln w="57150" cap="flat" cmpd="sng">
            <a:solidFill>
              <a:srgbClr val="005A9E"/>
            </a:solidFill>
            <a:prstDash val="solid"/>
            <a:round/>
            <a:headEnd type="none" w="med" len="med"/>
            <a:tailEnd type="none" w="med" len="med"/>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2" name="Shape 672"/>
          <p:cNvSpPr txBox="1"/>
          <p:nvPr/>
        </p:nvSpPr>
        <p:spPr>
          <a:xfrm>
            <a:off x="3632243" y="2998799"/>
            <a:ext cx="5263500" cy="366300"/>
          </a:xfrm>
          <a:prstGeom prst="rect">
            <a:avLst/>
          </a:prstGeom>
          <a:noFill/>
          <a:ln>
            <a:noFill/>
          </a:ln>
        </p:spPr>
        <p:txBody>
          <a:bodyPr wrap="square" lIns="91425" tIns="91425" rIns="91425" bIns="91425" anchor="t" anchorCtr="0">
            <a:noAutofit/>
          </a:bodyPr>
          <a:lstStyle/>
          <a:p>
            <a:pPr marL="0" marR="0" lvl="0" indent="-127000" algn="l" rtl="0">
              <a:lnSpc>
                <a:spcPct val="115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Errors detected against “</a:t>
            </a:r>
            <a:r>
              <a:rPr lang="en-US" sz="2000">
                <a:latin typeface="Calibri"/>
                <a:ea typeface="Calibri"/>
                <a:cs typeface="Calibri"/>
                <a:sym typeface="Calibri"/>
              </a:rPr>
              <a:t>Past</a:t>
            </a:r>
            <a:r>
              <a:rPr lang="en-US" sz="2000" b="0" i="0" u="none" strike="noStrike" cap="none">
                <a:solidFill>
                  <a:srgbClr val="000000"/>
                </a:solidFill>
                <a:latin typeface="Calibri"/>
                <a:ea typeface="Calibri"/>
                <a:cs typeface="Calibri"/>
                <a:sym typeface="Calibri"/>
              </a:rPr>
              <a:t>” set</a:t>
            </a:r>
          </a:p>
        </p:txBody>
      </p:sp>
      <p:cxnSp>
        <p:nvCxnSpPr>
          <p:cNvPr id="673" name="Shape 673"/>
          <p:cNvCxnSpPr/>
          <p:nvPr/>
        </p:nvCxnSpPr>
        <p:spPr>
          <a:xfrm rot="10800000" flipH="1">
            <a:off x="357850" y="3506875"/>
            <a:ext cx="3111000" cy="9600"/>
          </a:xfrm>
          <a:prstGeom prst="straightConnector1">
            <a:avLst/>
          </a:prstGeom>
          <a:noFill/>
          <a:ln w="9525" cap="flat" cmpd="sng">
            <a:solidFill>
              <a:schemeClr val="dk2"/>
            </a:solidFill>
            <a:prstDash val="dash"/>
            <a:round/>
            <a:headEnd type="none" w="lg" len="lg"/>
            <a:tailEnd type="none" w="lg" len="lg"/>
          </a:ln>
        </p:spPr>
      </p:cxn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Shape 678"/>
          <p:cNvSpPr txBox="1">
            <a:spLocks noGrp="1"/>
          </p:cNvSpPr>
          <p:nvPr>
            <p:ph type="title"/>
          </p:nvPr>
        </p:nvSpPr>
        <p:spPr>
          <a:xfrm>
            <a:off x="176801" y="57489"/>
            <a:ext cx="8520600" cy="572700"/>
          </a:xfrm>
          <a:prstGeom prst="rect">
            <a:avLst/>
          </a:prstGeom>
          <a:noFill/>
          <a:ln>
            <a:noFill/>
          </a:ln>
        </p:spPr>
        <p:txBody>
          <a:bodyPr wrap="square" lIns="91425" tIns="91425" rIns="91425" bIns="91425" anchor="t" anchorCtr="0">
            <a:noAutofit/>
          </a:bodyPr>
          <a:lstStyle/>
          <a:p>
            <a:pPr marL="0" marR="0" lvl="0" indent="-89805" algn="l" rtl="0">
              <a:lnSpc>
                <a:spcPct val="100000"/>
              </a:lnSpc>
              <a:spcBef>
                <a:spcPts val="0"/>
              </a:spcBef>
              <a:spcAft>
                <a:spcPts val="0"/>
              </a:spcAft>
              <a:buClr>
                <a:schemeClr val="dk1"/>
              </a:buClr>
              <a:buSzPts val="1414"/>
              <a:buFont typeface="Arial"/>
              <a:buNone/>
            </a:pPr>
            <a:r>
              <a:rPr lang="en-US" sz="3600" b="0" i="0" u="none" strike="noStrike" cap="none" dirty="0">
                <a:solidFill>
                  <a:srgbClr val="005A9E"/>
                </a:solidFill>
                <a:latin typeface="Arial Narrow"/>
                <a:ea typeface="Arial Narrow"/>
                <a:cs typeface="Arial Narrow"/>
                <a:sym typeface="Arial Narrow"/>
              </a:rPr>
              <a:t>ULF: ST-5 </a:t>
            </a:r>
            <a:r>
              <a:rPr lang="en-US" sz="3600" b="0" i="0" u="none" strike="noStrike" cap="none" dirty="0" smtClean="0">
                <a:solidFill>
                  <a:srgbClr val="005A9E"/>
                </a:solidFill>
                <a:latin typeface="Arial Narrow"/>
                <a:ea typeface="Arial Narrow"/>
                <a:cs typeface="Arial Narrow"/>
                <a:sym typeface="Arial Narrow"/>
              </a:rPr>
              <a:t>Test Period</a:t>
            </a:r>
            <a:endParaRPr sz="2800" b="0" i="0" u="none" strike="noStrike" cap="none" dirty="0">
              <a:solidFill>
                <a:schemeClr val="dk1"/>
              </a:solidFill>
              <a:latin typeface="Arial"/>
              <a:ea typeface="Arial"/>
              <a:cs typeface="Arial"/>
              <a:sym typeface="Arial"/>
            </a:endParaRPr>
          </a:p>
        </p:txBody>
      </p:sp>
      <p:sp>
        <p:nvSpPr>
          <p:cNvPr id="679" name="Shape 679"/>
          <p:cNvSpPr txBox="1">
            <a:spLocks noGrp="1"/>
          </p:cNvSpPr>
          <p:nvPr>
            <p:ph type="body" idx="1"/>
          </p:nvPr>
        </p:nvSpPr>
        <p:spPr>
          <a:xfrm>
            <a:off x="382773" y="660775"/>
            <a:ext cx="4802401" cy="4448100"/>
          </a:xfrm>
          <a:prstGeom prst="rect">
            <a:avLst/>
          </a:prstGeom>
          <a:noFill/>
          <a:ln>
            <a:noFill/>
          </a:ln>
        </p:spPr>
        <p:txBody>
          <a:bodyPr wrap="square" lIns="91425" tIns="91425" rIns="91425" bIns="91425" anchor="t" anchorCtr="0">
            <a:noAutofit/>
          </a:bodyPr>
          <a:lstStyle/>
          <a:p>
            <a:pPr marL="0" marR="0" lvl="0" indent="-93133" algn="l" rtl="0">
              <a:lnSpc>
                <a:spcPct val="115000"/>
              </a:lnSpc>
              <a:spcBef>
                <a:spcPts val="0"/>
              </a:spcBef>
              <a:spcAft>
                <a:spcPts val="0"/>
              </a:spcAft>
              <a:buClr>
                <a:schemeClr val="dk1"/>
              </a:buClr>
              <a:buSzPts val="1467"/>
              <a:buFont typeface="Arial"/>
              <a:buNone/>
            </a:pPr>
            <a:r>
              <a:rPr lang="en-US" sz="2400" b="1" i="1" u="none" strike="noStrike" cap="none">
                <a:solidFill>
                  <a:srgbClr val="005A9E"/>
                </a:solidFill>
                <a:latin typeface="Calibri"/>
                <a:ea typeface="Calibri"/>
                <a:cs typeface="Calibri"/>
                <a:sym typeface="Calibri"/>
              </a:rPr>
              <a:t>Initial</a:t>
            </a:r>
            <a:r>
              <a:rPr lang="en-US" sz="2400" b="1" i="0" u="none" strike="noStrike" cap="none">
                <a:solidFill>
                  <a:srgbClr val="005A9E"/>
                </a:solidFill>
                <a:latin typeface="Calibri"/>
                <a:ea typeface="Calibri"/>
                <a:cs typeface="Calibri"/>
                <a:sym typeface="Calibri"/>
              </a:rPr>
              <a:t> Study March - June 2006</a:t>
            </a:r>
          </a:p>
          <a:p>
            <a:pPr marL="0" marR="0" lvl="0" indent="-69849" algn="l" rtl="0">
              <a:lnSpc>
                <a:spcPct val="115000"/>
              </a:lnSpc>
              <a:spcBef>
                <a:spcPts val="0"/>
              </a:spcBef>
              <a:spcAft>
                <a:spcPts val="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 GOES-10 &amp; 12, overlapping ST5 mission period</a:t>
            </a:r>
          </a:p>
          <a:p>
            <a:pPr marL="0" marR="0" lvl="0" indent="-69849" algn="l" rtl="0">
              <a:lnSpc>
                <a:spcPct val="115000"/>
              </a:lnSpc>
              <a:spcBef>
                <a:spcPts val="0"/>
              </a:spcBef>
              <a:spcAft>
                <a:spcPts val="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 Most Pc4/5 events are dayside (06 - 18 LT)</a:t>
            </a:r>
          </a:p>
          <a:p>
            <a:pPr marL="0" marR="0" lvl="0" indent="-69849" algn="l" rtl="0">
              <a:lnSpc>
                <a:spcPct val="115000"/>
              </a:lnSpc>
              <a:spcBef>
                <a:spcPts val="0"/>
              </a:spcBef>
              <a:spcAft>
                <a:spcPts val="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 Occurrence rate:</a:t>
            </a:r>
          </a:p>
          <a:p>
            <a:pPr marL="0" marR="0" lvl="0" indent="-69849" algn="l" rtl="0">
              <a:lnSpc>
                <a:spcPct val="115000"/>
              </a:lnSpc>
              <a:spcBef>
                <a:spcPts val="0"/>
              </a:spcBef>
              <a:spcAft>
                <a:spcPts val="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     - Same for Pc4 and Pc5 band events</a:t>
            </a:r>
          </a:p>
          <a:p>
            <a:pPr marL="0" marR="0" lvl="0" indent="-69849" algn="l" rtl="0">
              <a:lnSpc>
                <a:spcPct val="115000"/>
              </a:lnSpc>
              <a:spcBef>
                <a:spcPts val="0"/>
              </a:spcBef>
              <a:spcAft>
                <a:spcPts val="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     - Peak rate is dusk (15-18LT)</a:t>
            </a:r>
          </a:p>
          <a:p>
            <a:pPr marL="0" marR="0" lvl="0" indent="-69849" algn="l" rtl="0">
              <a:lnSpc>
                <a:spcPct val="115000"/>
              </a:lnSpc>
              <a:spcBef>
                <a:spcPts val="0"/>
              </a:spcBef>
              <a:spcAft>
                <a:spcPts val="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 Longest duration events are post noon</a:t>
            </a:r>
          </a:p>
          <a:p>
            <a:pPr marL="0" marR="0" lvl="0" indent="-69849" algn="l" rtl="0">
              <a:lnSpc>
                <a:spcPct val="115000"/>
              </a:lnSpc>
              <a:spcBef>
                <a:spcPts val="0"/>
              </a:spcBef>
              <a:spcAft>
                <a:spcPts val="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     - May be an indication of KHI generating significant toroidal mode events.</a:t>
            </a:r>
          </a:p>
          <a:p>
            <a:pPr marL="0" marR="0" lvl="0" indent="-69849" algn="l" rtl="0">
              <a:lnSpc>
                <a:spcPct val="115000"/>
              </a:lnSpc>
              <a:spcBef>
                <a:spcPts val="0"/>
              </a:spcBef>
              <a:spcAft>
                <a:spcPts val="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 Not well organized by Power or Freq vs. LT</a:t>
            </a:r>
          </a:p>
          <a:p>
            <a:pPr marL="0" marR="0" lvl="0" indent="-69849" algn="l" rtl="0">
              <a:lnSpc>
                <a:spcPct val="100000"/>
              </a:lnSpc>
              <a:spcBef>
                <a:spcPts val="0"/>
              </a:spcBef>
              <a:spcAft>
                <a:spcPts val="0"/>
              </a:spcAft>
              <a:buClr>
                <a:schemeClr val="dk1"/>
              </a:buClr>
              <a:buSzPts val="1100"/>
              <a:buFont typeface="Arial"/>
              <a:buNone/>
            </a:pPr>
            <a:endParaRPr sz="1800" b="0" i="1" u="none" strike="noStrike" cap="none">
              <a:solidFill>
                <a:schemeClr val="dk1"/>
              </a:solidFill>
              <a:latin typeface="Calibri"/>
              <a:ea typeface="Calibri"/>
              <a:cs typeface="Calibri"/>
              <a:sym typeface="Calibri"/>
            </a:endParaRPr>
          </a:p>
          <a:p>
            <a:pPr marL="0" marR="0" lvl="0" indent="-69849" algn="l" rtl="0">
              <a:lnSpc>
                <a:spcPct val="115000"/>
              </a:lnSpc>
              <a:spcBef>
                <a:spcPts val="0"/>
              </a:spcBef>
              <a:spcAft>
                <a:spcPts val="0"/>
              </a:spcAft>
              <a:buClr>
                <a:schemeClr val="dk1"/>
              </a:buClr>
              <a:buSzPts val="1100"/>
              <a:buFont typeface="Arial"/>
              <a:buNone/>
            </a:pPr>
            <a:r>
              <a:rPr lang="en-US" sz="1800" b="0" i="1" u="none" strike="noStrike" cap="none">
                <a:solidFill>
                  <a:schemeClr val="dk1"/>
                </a:solidFill>
                <a:latin typeface="Calibri"/>
                <a:ea typeface="Calibri"/>
                <a:cs typeface="Calibri"/>
                <a:sym typeface="Calibri"/>
              </a:rPr>
              <a:t>This is a useful set for testing automated detection and study.</a:t>
            </a:r>
          </a:p>
          <a:p>
            <a:pPr marL="0" marR="0" lvl="0" indent="-69849" algn="l" rtl="0">
              <a:lnSpc>
                <a:spcPct val="115000"/>
              </a:lnSpc>
              <a:spcBef>
                <a:spcPts val="0"/>
              </a:spcBef>
              <a:spcAft>
                <a:spcPts val="0"/>
              </a:spcAft>
              <a:buClr>
                <a:schemeClr val="dk1"/>
              </a:buClr>
              <a:buSzPts val="1100"/>
              <a:buFont typeface="Arial"/>
              <a:buNone/>
            </a:pPr>
            <a:endParaRPr sz="1800" b="0" i="0" u="none" strike="noStrike" cap="none">
              <a:solidFill>
                <a:schemeClr val="dk1"/>
              </a:solidFill>
              <a:latin typeface="Calibri"/>
              <a:ea typeface="Calibri"/>
              <a:cs typeface="Calibri"/>
              <a:sym typeface="Calibri"/>
            </a:endParaRPr>
          </a:p>
        </p:txBody>
      </p:sp>
      <p:sp>
        <p:nvSpPr>
          <p:cNvPr id="680" name="Shape 680"/>
          <p:cNvSpPr txBox="1"/>
          <p:nvPr/>
        </p:nvSpPr>
        <p:spPr>
          <a:xfrm>
            <a:off x="5909400" y="44425"/>
            <a:ext cx="2994600" cy="474000"/>
          </a:xfrm>
          <a:prstGeom prst="rect">
            <a:avLst/>
          </a:prstGeom>
          <a:noFill/>
          <a:ln>
            <a:noFill/>
          </a:ln>
        </p:spPr>
        <p:txBody>
          <a:bodyPr wrap="square" lIns="91425" tIns="91425" rIns="91425" bIns="91425" anchor="ctr" anchorCtr="0">
            <a:noAutofit/>
          </a:bodyPr>
          <a:lstStyle/>
          <a:p>
            <a:pPr marL="0" marR="0" lvl="0" indent="-152400" algn="ctr" rtl="0">
              <a:lnSpc>
                <a:spcPct val="10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Occurrence Rate</a:t>
            </a:r>
          </a:p>
        </p:txBody>
      </p:sp>
      <p:sp>
        <p:nvSpPr>
          <p:cNvPr id="681" name="Shape 681"/>
          <p:cNvSpPr txBox="1"/>
          <p:nvPr/>
        </p:nvSpPr>
        <p:spPr>
          <a:xfrm rot="-5400000">
            <a:off x="5379750" y="3553375"/>
            <a:ext cx="846300" cy="474000"/>
          </a:xfrm>
          <a:prstGeom prst="rect">
            <a:avLst/>
          </a:prstGeom>
          <a:noFill/>
          <a:ln>
            <a:noFill/>
          </a:ln>
        </p:spPr>
        <p:txBody>
          <a:bodyPr wrap="square" lIns="91425" tIns="91425" rIns="91425" bIns="91425" anchor="ctr" anchorCtr="0">
            <a:noAutofit/>
          </a:bodyPr>
          <a:lstStyle/>
          <a:p>
            <a:pPr marL="0" marR="0" lvl="0" indent="-11430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Hours</a:t>
            </a:r>
          </a:p>
        </p:txBody>
      </p:sp>
      <p:grpSp>
        <p:nvGrpSpPr>
          <p:cNvPr id="682" name="Shape 682"/>
          <p:cNvGrpSpPr/>
          <p:nvPr/>
        </p:nvGrpSpPr>
        <p:grpSpPr>
          <a:xfrm>
            <a:off x="5375674" y="480775"/>
            <a:ext cx="3615700" cy="4724400"/>
            <a:chOff x="5452200" y="442225"/>
            <a:chExt cx="3615700" cy="4724400"/>
          </a:xfrm>
        </p:grpSpPr>
        <p:pic>
          <p:nvPicPr>
            <p:cNvPr id="683" name="Shape 683"/>
            <p:cNvPicPr preferRelativeResize="0"/>
            <p:nvPr/>
          </p:nvPicPr>
          <p:blipFill rotWithShape="1">
            <a:blip r:embed="rId3">
              <a:alphaModFix/>
            </a:blip>
            <a:srcRect/>
            <a:stretch/>
          </p:blipFill>
          <p:spPr>
            <a:xfrm>
              <a:off x="5711250" y="442225"/>
              <a:ext cx="3356549" cy="2242225"/>
            </a:xfrm>
            <a:prstGeom prst="rect">
              <a:avLst/>
            </a:prstGeom>
            <a:noFill/>
            <a:ln>
              <a:noFill/>
            </a:ln>
          </p:spPr>
        </p:pic>
        <p:pic>
          <p:nvPicPr>
            <p:cNvPr id="684" name="Shape 684"/>
            <p:cNvPicPr preferRelativeResize="0"/>
            <p:nvPr/>
          </p:nvPicPr>
          <p:blipFill rotWithShape="1">
            <a:blip r:embed="rId4">
              <a:alphaModFix/>
            </a:blip>
            <a:srcRect/>
            <a:stretch/>
          </p:blipFill>
          <p:spPr>
            <a:xfrm>
              <a:off x="5711249" y="2684456"/>
              <a:ext cx="3356550" cy="2306643"/>
            </a:xfrm>
            <a:prstGeom prst="rect">
              <a:avLst/>
            </a:prstGeom>
            <a:noFill/>
            <a:ln>
              <a:noFill/>
            </a:ln>
          </p:spPr>
        </p:pic>
        <p:sp>
          <p:nvSpPr>
            <p:cNvPr id="685" name="Shape 685"/>
            <p:cNvSpPr txBox="1"/>
            <p:nvPr/>
          </p:nvSpPr>
          <p:spPr>
            <a:xfrm>
              <a:off x="5833200" y="2559025"/>
              <a:ext cx="2994600" cy="474000"/>
            </a:xfrm>
            <a:prstGeom prst="rect">
              <a:avLst/>
            </a:prstGeom>
            <a:noFill/>
            <a:ln>
              <a:noFill/>
            </a:ln>
          </p:spPr>
          <p:txBody>
            <a:bodyPr wrap="square" lIns="91425" tIns="91425" rIns="91425" bIns="91425" anchor="ctr" anchorCtr="0">
              <a:noAutofit/>
            </a:bodyPr>
            <a:lstStyle/>
            <a:p>
              <a:pPr marL="0" marR="0" lvl="0" indent="-15240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Span</a:t>
              </a:r>
            </a:p>
          </p:txBody>
        </p:sp>
        <p:sp>
          <p:nvSpPr>
            <p:cNvPr id="686" name="Shape 686"/>
            <p:cNvSpPr txBox="1"/>
            <p:nvPr/>
          </p:nvSpPr>
          <p:spPr>
            <a:xfrm>
              <a:off x="5759575" y="2417175"/>
              <a:ext cx="3231900" cy="252300"/>
            </a:xfrm>
            <a:prstGeom prst="rect">
              <a:avLst/>
            </a:prstGeom>
            <a:solidFill>
              <a:srgbClr val="FFFFFF"/>
            </a:solidFill>
            <a:ln>
              <a:noFill/>
            </a:ln>
          </p:spPr>
          <p:txBody>
            <a:bodyPr wrap="square" lIns="91425" tIns="91425" rIns="91425" bIns="91425" anchor="ctr" anchorCtr="0">
              <a:noAutofit/>
            </a:bodyPr>
            <a:lstStyle/>
            <a:p>
              <a:pPr marL="0" marR="0" lvl="0" indent="-7620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highlight>
                    <a:srgbClr val="FFFFFF"/>
                  </a:highlight>
                  <a:latin typeface="Arial"/>
                  <a:ea typeface="Arial"/>
                  <a:cs typeface="Arial"/>
                  <a:sym typeface="Arial"/>
                </a:rPr>
                <a:t> 0-3   3-6   6-9 9-12 12-15 15-18 18-21 21-24</a:t>
              </a:r>
            </a:p>
          </p:txBody>
        </p:sp>
        <p:sp>
          <p:nvSpPr>
            <p:cNvPr id="687" name="Shape 687"/>
            <p:cNvSpPr txBox="1"/>
            <p:nvPr/>
          </p:nvSpPr>
          <p:spPr>
            <a:xfrm>
              <a:off x="5452200" y="2330425"/>
              <a:ext cx="549000" cy="474000"/>
            </a:xfrm>
            <a:prstGeom prst="rect">
              <a:avLst/>
            </a:prstGeom>
            <a:noFill/>
            <a:ln>
              <a:noFill/>
            </a:ln>
          </p:spPr>
          <p:txBody>
            <a:bodyPr wrap="square" lIns="91425" tIns="91425" rIns="91425" bIns="91425" anchor="ctr" anchorCtr="0">
              <a:noAutofit/>
            </a:bodyPr>
            <a:lstStyle/>
            <a:p>
              <a:pPr marL="0" marR="0" lvl="0" indent="-11430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LT</a:t>
              </a:r>
            </a:p>
          </p:txBody>
        </p:sp>
        <p:sp>
          <p:nvSpPr>
            <p:cNvPr id="688" name="Shape 688"/>
            <p:cNvSpPr txBox="1"/>
            <p:nvPr/>
          </p:nvSpPr>
          <p:spPr>
            <a:xfrm>
              <a:off x="5680800" y="442225"/>
              <a:ext cx="457200" cy="269700"/>
            </a:xfrm>
            <a:prstGeom prst="rect">
              <a:avLst/>
            </a:prstGeom>
            <a:noFill/>
            <a:ln>
              <a:noFill/>
            </a:ln>
          </p:spPr>
          <p:txBody>
            <a:bodyPr wrap="square" lIns="91425" tIns="91425" rIns="91425" bIns="91425" anchor="ctr" anchorCtr="0">
              <a:noAutofit/>
            </a:bodyPr>
            <a:lstStyle/>
            <a:p>
              <a:pPr marL="0" marR="0" lvl="0" indent="-11430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highlight>
                    <a:srgbClr val="FFFFFF"/>
                  </a:highlight>
                  <a:latin typeface="Arial"/>
                  <a:ea typeface="Arial"/>
                  <a:cs typeface="Arial"/>
                  <a:sym typeface="Arial"/>
                </a:rPr>
                <a:t>10</a:t>
              </a:r>
            </a:p>
          </p:txBody>
        </p:sp>
        <p:sp>
          <p:nvSpPr>
            <p:cNvPr id="689" name="Shape 689"/>
            <p:cNvSpPr txBox="1"/>
            <p:nvPr/>
          </p:nvSpPr>
          <p:spPr>
            <a:xfrm>
              <a:off x="5680800" y="958825"/>
              <a:ext cx="457200" cy="269700"/>
            </a:xfrm>
            <a:prstGeom prst="rect">
              <a:avLst/>
            </a:prstGeom>
            <a:noFill/>
            <a:ln>
              <a:noFill/>
            </a:ln>
          </p:spPr>
          <p:txBody>
            <a:bodyPr wrap="square" lIns="91425" tIns="91425" rIns="91425" bIns="91425" anchor="ctr" anchorCtr="0">
              <a:noAutofit/>
            </a:bodyPr>
            <a:lstStyle/>
            <a:p>
              <a:pPr marL="0" marR="0" lvl="0" indent="-11430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highlight>
                    <a:srgbClr val="FFFFFF"/>
                  </a:highlight>
                  <a:latin typeface="Arial"/>
                  <a:ea typeface="Arial"/>
                  <a:cs typeface="Arial"/>
                  <a:sym typeface="Arial"/>
                </a:rPr>
                <a:t>6</a:t>
              </a:r>
            </a:p>
          </p:txBody>
        </p:sp>
        <p:sp>
          <p:nvSpPr>
            <p:cNvPr id="690" name="Shape 690"/>
            <p:cNvSpPr txBox="1"/>
            <p:nvPr/>
          </p:nvSpPr>
          <p:spPr>
            <a:xfrm>
              <a:off x="5680800" y="1339825"/>
              <a:ext cx="457200" cy="269700"/>
            </a:xfrm>
            <a:prstGeom prst="rect">
              <a:avLst/>
            </a:prstGeom>
            <a:noFill/>
            <a:ln>
              <a:noFill/>
            </a:ln>
          </p:spPr>
          <p:txBody>
            <a:bodyPr wrap="square" lIns="91425" tIns="91425" rIns="91425" bIns="91425" anchor="ctr" anchorCtr="0">
              <a:noAutofit/>
            </a:bodyPr>
            <a:lstStyle/>
            <a:p>
              <a:pPr marL="0" marR="0" lvl="0" indent="-11430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highlight>
                    <a:srgbClr val="FFFFFF"/>
                  </a:highlight>
                  <a:latin typeface="Arial"/>
                  <a:ea typeface="Arial"/>
                  <a:cs typeface="Arial"/>
                  <a:sym typeface="Arial"/>
                </a:rPr>
                <a:t>4</a:t>
              </a:r>
            </a:p>
          </p:txBody>
        </p:sp>
        <p:sp>
          <p:nvSpPr>
            <p:cNvPr id="691" name="Shape 691"/>
            <p:cNvSpPr txBox="1"/>
            <p:nvPr/>
          </p:nvSpPr>
          <p:spPr>
            <a:xfrm>
              <a:off x="5680800" y="1797025"/>
              <a:ext cx="457200" cy="269700"/>
            </a:xfrm>
            <a:prstGeom prst="rect">
              <a:avLst/>
            </a:prstGeom>
            <a:noFill/>
            <a:ln>
              <a:noFill/>
            </a:ln>
          </p:spPr>
          <p:txBody>
            <a:bodyPr wrap="square" lIns="91425" tIns="91425" rIns="91425" bIns="91425" anchor="ctr" anchorCtr="0">
              <a:noAutofit/>
            </a:bodyPr>
            <a:lstStyle/>
            <a:p>
              <a:pPr marL="0" marR="0" lvl="0" indent="-11430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highlight>
                    <a:srgbClr val="FFFFFF"/>
                  </a:highlight>
                  <a:latin typeface="Arial"/>
                  <a:ea typeface="Arial"/>
                  <a:cs typeface="Arial"/>
                  <a:sym typeface="Arial"/>
                </a:rPr>
                <a:t>2</a:t>
              </a:r>
            </a:p>
          </p:txBody>
        </p:sp>
        <p:sp>
          <p:nvSpPr>
            <p:cNvPr id="692" name="Shape 692"/>
            <p:cNvSpPr txBox="1"/>
            <p:nvPr/>
          </p:nvSpPr>
          <p:spPr>
            <a:xfrm>
              <a:off x="8021725" y="442225"/>
              <a:ext cx="630900" cy="269700"/>
            </a:xfrm>
            <a:prstGeom prst="rect">
              <a:avLst/>
            </a:prstGeom>
            <a:noFill/>
            <a:ln>
              <a:noFill/>
            </a:ln>
          </p:spPr>
          <p:txBody>
            <a:bodyPr wrap="square" lIns="91425" tIns="91425" rIns="91425" bIns="91425" anchor="ctr" anchorCtr="0">
              <a:noAutofit/>
            </a:bodyPr>
            <a:lstStyle/>
            <a:p>
              <a:pPr marL="0" marR="0" lvl="0" indent="-11430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highlight>
                    <a:srgbClr val="FFFFFF"/>
                  </a:highlight>
                  <a:latin typeface="Arial"/>
                  <a:ea typeface="Arial"/>
                  <a:cs typeface="Arial"/>
                  <a:sym typeface="Arial"/>
                </a:rPr>
                <a:t>Pc4</a:t>
              </a:r>
            </a:p>
          </p:txBody>
        </p:sp>
        <p:sp>
          <p:nvSpPr>
            <p:cNvPr id="693" name="Shape 693"/>
            <p:cNvSpPr txBox="1"/>
            <p:nvPr/>
          </p:nvSpPr>
          <p:spPr>
            <a:xfrm>
              <a:off x="8021725" y="670825"/>
              <a:ext cx="630900" cy="269700"/>
            </a:xfrm>
            <a:prstGeom prst="rect">
              <a:avLst/>
            </a:prstGeom>
            <a:noFill/>
            <a:ln>
              <a:noFill/>
            </a:ln>
          </p:spPr>
          <p:txBody>
            <a:bodyPr wrap="square" lIns="91425" tIns="91425" rIns="91425" bIns="91425" anchor="ctr" anchorCtr="0">
              <a:noAutofit/>
            </a:bodyPr>
            <a:lstStyle/>
            <a:p>
              <a:pPr marL="0" marR="0" lvl="0" indent="-11430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highlight>
                    <a:srgbClr val="FFFFFF"/>
                  </a:highlight>
                  <a:latin typeface="Arial"/>
                  <a:ea typeface="Arial"/>
                  <a:cs typeface="Arial"/>
                  <a:sym typeface="Arial"/>
                </a:rPr>
                <a:t>Pc5</a:t>
              </a:r>
            </a:p>
          </p:txBody>
        </p:sp>
        <p:sp>
          <p:nvSpPr>
            <p:cNvPr id="694" name="Shape 694"/>
            <p:cNvSpPr/>
            <p:nvPr/>
          </p:nvSpPr>
          <p:spPr>
            <a:xfrm>
              <a:off x="8861200" y="482375"/>
              <a:ext cx="206700" cy="346500"/>
            </a:xfrm>
            <a:prstGeom prst="rect">
              <a:avLst/>
            </a:prstGeom>
            <a:solidFill>
              <a:srgbClr val="FFFFFF"/>
            </a:solid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Shape 695"/>
            <p:cNvSpPr txBox="1"/>
            <p:nvPr/>
          </p:nvSpPr>
          <p:spPr>
            <a:xfrm>
              <a:off x="5680800" y="2711425"/>
              <a:ext cx="457200" cy="269700"/>
            </a:xfrm>
            <a:prstGeom prst="rect">
              <a:avLst/>
            </a:prstGeom>
            <a:noFill/>
            <a:ln>
              <a:noFill/>
            </a:ln>
          </p:spPr>
          <p:txBody>
            <a:bodyPr wrap="square" lIns="91425" tIns="91425" rIns="91425" bIns="91425" anchor="ctr" anchorCtr="0">
              <a:noAutofit/>
            </a:bodyPr>
            <a:lstStyle/>
            <a:p>
              <a:pPr marL="0" marR="0" lvl="0" indent="-11430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highlight>
                    <a:srgbClr val="FFFFFF"/>
                  </a:highlight>
                  <a:latin typeface="Arial"/>
                  <a:ea typeface="Arial"/>
                  <a:cs typeface="Arial"/>
                  <a:sym typeface="Arial"/>
                </a:rPr>
                <a:t>4</a:t>
              </a:r>
            </a:p>
          </p:txBody>
        </p:sp>
        <p:sp>
          <p:nvSpPr>
            <p:cNvPr id="696" name="Shape 696"/>
            <p:cNvSpPr txBox="1"/>
            <p:nvPr/>
          </p:nvSpPr>
          <p:spPr>
            <a:xfrm>
              <a:off x="5680800" y="3168625"/>
              <a:ext cx="457200" cy="269700"/>
            </a:xfrm>
            <a:prstGeom prst="rect">
              <a:avLst/>
            </a:prstGeom>
            <a:noFill/>
            <a:ln>
              <a:noFill/>
            </a:ln>
          </p:spPr>
          <p:txBody>
            <a:bodyPr wrap="square" lIns="91425" tIns="91425" rIns="91425" bIns="91425" anchor="ctr" anchorCtr="0">
              <a:noAutofit/>
            </a:bodyPr>
            <a:lstStyle/>
            <a:p>
              <a:pPr marL="0" marR="0" lvl="0" indent="-11430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highlight>
                    <a:srgbClr val="FFFFFF"/>
                  </a:highlight>
                  <a:latin typeface="Arial"/>
                  <a:ea typeface="Arial"/>
                  <a:cs typeface="Arial"/>
                  <a:sym typeface="Arial"/>
                </a:rPr>
                <a:t>3</a:t>
              </a:r>
            </a:p>
          </p:txBody>
        </p:sp>
        <p:sp>
          <p:nvSpPr>
            <p:cNvPr id="697" name="Shape 697"/>
            <p:cNvSpPr txBox="1"/>
            <p:nvPr/>
          </p:nvSpPr>
          <p:spPr>
            <a:xfrm>
              <a:off x="5680800" y="4159225"/>
              <a:ext cx="457200" cy="269700"/>
            </a:xfrm>
            <a:prstGeom prst="rect">
              <a:avLst/>
            </a:prstGeom>
            <a:noFill/>
            <a:ln>
              <a:noFill/>
            </a:ln>
          </p:spPr>
          <p:txBody>
            <a:bodyPr wrap="square" lIns="91425" tIns="91425" rIns="91425" bIns="91425" anchor="ctr" anchorCtr="0">
              <a:noAutofit/>
            </a:bodyPr>
            <a:lstStyle/>
            <a:p>
              <a:pPr marL="0" marR="0" lvl="0" indent="-11430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highlight>
                    <a:srgbClr val="FFFFFF"/>
                  </a:highlight>
                  <a:latin typeface="Arial"/>
                  <a:ea typeface="Arial"/>
                  <a:cs typeface="Arial"/>
                  <a:sym typeface="Arial"/>
                </a:rPr>
                <a:t>1</a:t>
              </a:r>
            </a:p>
          </p:txBody>
        </p:sp>
        <p:sp>
          <p:nvSpPr>
            <p:cNvPr id="698" name="Shape 698"/>
            <p:cNvSpPr txBox="1"/>
            <p:nvPr/>
          </p:nvSpPr>
          <p:spPr>
            <a:xfrm>
              <a:off x="5711125" y="4779375"/>
              <a:ext cx="3356700" cy="252300"/>
            </a:xfrm>
            <a:prstGeom prst="rect">
              <a:avLst/>
            </a:prstGeom>
            <a:solidFill>
              <a:srgbClr val="FFFFFF"/>
            </a:solid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highlight>
                    <a:srgbClr val="FFFFFF"/>
                  </a:highlight>
                  <a:latin typeface="Arial"/>
                  <a:ea typeface="Arial"/>
                  <a:cs typeface="Arial"/>
                  <a:sym typeface="Arial"/>
                </a:rPr>
                <a:t>  0             6            12           18          24</a:t>
              </a:r>
            </a:p>
          </p:txBody>
        </p:sp>
        <p:sp>
          <p:nvSpPr>
            <p:cNvPr id="699" name="Shape 699"/>
            <p:cNvSpPr txBox="1"/>
            <p:nvPr/>
          </p:nvSpPr>
          <p:spPr>
            <a:xfrm>
              <a:off x="5452200" y="4692625"/>
              <a:ext cx="549000" cy="474000"/>
            </a:xfrm>
            <a:prstGeom prst="rect">
              <a:avLst/>
            </a:prstGeom>
            <a:noFill/>
            <a:ln>
              <a:noFill/>
            </a:ln>
          </p:spPr>
          <p:txBody>
            <a:bodyPr wrap="square" lIns="91425" tIns="91425" rIns="91425" bIns="91425" anchor="ctr" anchorCtr="0">
              <a:noAutofit/>
            </a:bodyPr>
            <a:lstStyle/>
            <a:p>
              <a:pPr marL="0" marR="0" lvl="0" indent="-11430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LT</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Shape 704"/>
          <p:cNvSpPr txBox="1">
            <a:spLocks noGrp="1"/>
          </p:cNvSpPr>
          <p:nvPr>
            <p:ph type="title"/>
          </p:nvPr>
        </p:nvSpPr>
        <p:spPr>
          <a:xfrm>
            <a:off x="62345" y="30515"/>
            <a:ext cx="8684462" cy="572700"/>
          </a:xfrm>
          <a:prstGeom prst="rect">
            <a:avLst/>
          </a:prstGeom>
          <a:no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chemeClr val="dk1"/>
              </a:buClr>
              <a:buSzPts val="3600"/>
              <a:buFont typeface="Arial Narrow"/>
              <a:buNone/>
            </a:pPr>
            <a:r>
              <a:rPr lang="en-US" sz="3600" b="0" i="0" u="none" strike="noStrike" cap="none">
                <a:solidFill>
                  <a:srgbClr val="005A9E"/>
                </a:solidFill>
                <a:latin typeface="Arial Narrow"/>
                <a:ea typeface="Arial Narrow"/>
                <a:cs typeface="Arial Narrow"/>
                <a:sym typeface="Arial Narrow"/>
              </a:rPr>
              <a:t>ULF Case 2: </a:t>
            </a:r>
            <a:r>
              <a:rPr lang="en-US" sz="3600" b="0" i="1" u="none" strike="noStrike" cap="none">
                <a:solidFill>
                  <a:srgbClr val="005A9E"/>
                </a:solidFill>
                <a:latin typeface="Arial Narrow"/>
                <a:ea typeface="Arial Narrow"/>
                <a:cs typeface="Arial Narrow"/>
                <a:sym typeface="Arial Narrow"/>
              </a:rPr>
              <a:t>April 7, 2000</a:t>
            </a:r>
          </a:p>
        </p:txBody>
      </p:sp>
      <p:sp>
        <p:nvSpPr>
          <p:cNvPr id="705" name="Shape 705"/>
          <p:cNvSpPr txBox="1">
            <a:spLocks noGrp="1"/>
          </p:cNvSpPr>
          <p:nvPr>
            <p:ph type="body" idx="1"/>
          </p:nvPr>
        </p:nvSpPr>
        <p:spPr>
          <a:xfrm>
            <a:off x="294989" y="670100"/>
            <a:ext cx="4167634" cy="4448100"/>
          </a:xfrm>
          <a:prstGeom prst="rect">
            <a:avLst/>
          </a:prstGeom>
          <a:noFill/>
          <a:ln>
            <a:noFill/>
          </a:ln>
        </p:spPr>
        <p:txBody>
          <a:bodyPr wrap="square" lIns="91425" tIns="91425" rIns="91425" bIns="91425" anchor="t" anchorCtr="0">
            <a:noAutofit/>
          </a:bodyPr>
          <a:lstStyle/>
          <a:p>
            <a:pPr marL="0" marR="0" lvl="0" indent="-74838" algn="l" rtl="0">
              <a:lnSpc>
                <a:spcPct val="115000"/>
              </a:lnSpc>
              <a:spcBef>
                <a:spcPts val="0"/>
              </a:spcBef>
              <a:spcAft>
                <a:spcPts val="0"/>
              </a:spcAft>
              <a:buClr>
                <a:schemeClr val="dk1"/>
              </a:buClr>
              <a:buSzPts val="1179"/>
              <a:buFont typeface="Arial"/>
              <a:buNone/>
            </a:pPr>
            <a:r>
              <a:rPr lang="en-US" sz="1500" b="0" i="0" u="none" strike="noStrike" cap="none">
                <a:solidFill>
                  <a:schemeClr val="dk1"/>
                </a:solidFill>
                <a:latin typeface="Calibri"/>
                <a:ea typeface="Calibri"/>
                <a:cs typeface="Calibri"/>
                <a:sym typeface="Calibri"/>
              </a:rPr>
              <a:t>On April 6, a large geomagnetic storm initiated (Kp ~8+, |Dst| ~280 nT). April 7 (recovery phase) included a long period of ULF wave activity. An intense (&gt;+/-50nT) ULF-Pc5 wave was obs both on the ground (MEA 61MLat, 307 MLon) and at GEO (296 MLon) (~01-04 UT, ~04-07 MLT).</a:t>
            </a:r>
          </a:p>
          <a:p>
            <a:pPr marL="0" marR="0" lvl="0" indent="-74838" algn="just" rtl="0">
              <a:lnSpc>
                <a:spcPct val="53333"/>
              </a:lnSpc>
              <a:spcBef>
                <a:spcPts val="0"/>
              </a:spcBef>
              <a:spcAft>
                <a:spcPts val="0"/>
              </a:spcAft>
              <a:buClr>
                <a:schemeClr val="dk1"/>
              </a:buClr>
              <a:buSzPts val="1179"/>
              <a:buFont typeface="Arial"/>
              <a:buNone/>
            </a:pPr>
            <a:endParaRPr sz="1500" b="0" i="0" u="none" strike="noStrike" cap="none">
              <a:solidFill>
                <a:schemeClr val="dk2"/>
              </a:solidFill>
              <a:latin typeface="Calibri"/>
              <a:ea typeface="Calibri"/>
              <a:cs typeface="Calibri"/>
              <a:sym typeface="Calibri"/>
            </a:endParaRPr>
          </a:p>
          <a:p>
            <a:pPr marL="0" marR="0" lvl="0" indent="-101600" algn="l" rtl="0">
              <a:lnSpc>
                <a:spcPct val="115000"/>
              </a:lnSpc>
              <a:spcBef>
                <a:spcPts val="0"/>
              </a:spcBef>
              <a:spcAft>
                <a:spcPts val="0"/>
              </a:spcAft>
              <a:buClr>
                <a:schemeClr val="dk2"/>
              </a:buClr>
              <a:buSzPts val="1600"/>
              <a:buFont typeface="Calibri"/>
              <a:buNone/>
            </a:pPr>
            <a:r>
              <a:rPr lang="en-US" sz="1600" b="1" i="0" u="none" strike="noStrike" cap="none">
                <a:solidFill>
                  <a:srgbClr val="005A9E"/>
                </a:solidFill>
                <a:latin typeface="Calibri"/>
                <a:ea typeface="Calibri"/>
                <a:cs typeface="Calibri"/>
                <a:sym typeface="Calibri"/>
              </a:rPr>
              <a:t>Ground</a:t>
            </a:r>
            <a:r>
              <a:rPr lang="en-US" sz="1500" b="0" i="0" u="none" strike="noStrike" cap="none">
                <a:solidFill>
                  <a:schemeClr val="dk2"/>
                </a:solidFill>
                <a:latin typeface="Calibri"/>
                <a:ea typeface="Calibri"/>
                <a:cs typeface="Calibri"/>
                <a:sym typeface="Calibri"/>
              </a:rPr>
              <a:t>: </a:t>
            </a:r>
            <a:r>
              <a:rPr lang="en-US" sz="1500" b="0" i="0" u="none" strike="noStrike" cap="none">
                <a:solidFill>
                  <a:schemeClr val="dk1"/>
                </a:solidFill>
                <a:latin typeface="Calibri"/>
                <a:ea typeface="Calibri"/>
                <a:cs typeface="Calibri"/>
                <a:sym typeface="Calibri"/>
              </a:rPr>
              <a:t>Meanook (MEA)</a:t>
            </a:r>
          </a:p>
          <a:p>
            <a:pPr marL="457200" marR="0" lvl="0" indent="-228600" algn="l" rtl="0">
              <a:lnSpc>
                <a:spcPct val="115000"/>
              </a:lnSpc>
              <a:spcBef>
                <a:spcPts val="0"/>
              </a:spcBef>
              <a:spcAft>
                <a:spcPts val="0"/>
              </a:spcAft>
              <a:buClr>
                <a:schemeClr val="dk2"/>
              </a:buClr>
              <a:buSzPts val="1500"/>
              <a:buFont typeface="Calibri"/>
              <a:buChar char="-"/>
            </a:pPr>
            <a:r>
              <a:rPr lang="en-US" sz="1500" b="0" i="0" u="none" strike="noStrike" cap="none">
                <a:solidFill>
                  <a:schemeClr val="dk1"/>
                </a:solidFill>
                <a:latin typeface="Calibri"/>
                <a:ea typeface="Calibri"/>
                <a:cs typeface="Calibri"/>
                <a:sym typeface="Calibri"/>
              </a:rPr>
              <a:t>MEA ~2.2 mHz, +/-25 nT from HDZ(z).</a:t>
            </a:r>
          </a:p>
          <a:p>
            <a:pPr marL="457200" marR="0" lvl="0" indent="-228600" algn="l" rtl="0">
              <a:lnSpc>
                <a:spcPct val="115000"/>
              </a:lnSpc>
              <a:spcBef>
                <a:spcPts val="0"/>
              </a:spcBef>
              <a:spcAft>
                <a:spcPts val="0"/>
              </a:spcAft>
              <a:buClr>
                <a:schemeClr val="dk2"/>
              </a:buClr>
              <a:buSzPts val="1500"/>
              <a:buFont typeface="Calibri"/>
              <a:buChar char="-"/>
            </a:pPr>
            <a:r>
              <a:rPr lang="en-US" sz="1500" b="0" i="0" u="none" strike="noStrike" cap="none">
                <a:solidFill>
                  <a:schemeClr val="dk1"/>
                </a:solidFill>
                <a:latin typeface="Calibri"/>
                <a:ea typeface="Calibri"/>
                <a:cs typeface="Calibri"/>
                <a:sym typeface="Calibri"/>
              </a:rPr>
              <a:t>Similar to GOES-10 VDH(v) observations.</a:t>
            </a:r>
          </a:p>
          <a:p>
            <a:pPr marL="457200" marR="0" lvl="0" indent="-228600" algn="l" rtl="0">
              <a:lnSpc>
                <a:spcPct val="115000"/>
              </a:lnSpc>
              <a:spcBef>
                <a:spcPts val="0"/>
              </a:spcBef>
              <a:spcAft>
                <a:spcPts val="0"/>
              </a:spcAft>
              <a:buClr>
                <a:schemeClr val="dk2"/>
              </a:buClr>
              <a:buSzPts val="1500"/>
              <a:buFont typeface="Calibri"/>
              <a:buChar char="-"/>
            </a:pPr>
            <a:r>
              <a:rPr lang="en-US" sz="1500" b="0" i="0" u="none" strike="noStrike" cap="none">
                <a:solidFill>
                  <a:schemeClr val="dk1"/>
                </a:solidFill>
                <a:latin typeface="Calibri"/>
                <a:ea typeface="Calibri"/>
                <a:cs typeface="Calibri"/>
                <a:sym typeface="Calibri"/>
              </a:rPr>
              <a:t>Higher temporal resolution would aid in resolving the shape.</a:t>
            </a:r>
          </a:p>
          <a:p>
            <a:pPr marL="0" marR="0" lvl="0" indent="-101600" algn="l" rtl="0">
              <a:lnSpc>
                <a:spcPct val="115000"/>
              </a:lnSpc>
              <a:spcBef>
                <a:spcPts val="0"/>
              </a:spcBef>
              <a:spcAft>
                <a:spcPts val="0"/>
              </a:spcAft>
              <a:buClr>
                <a:schemeClr val="dk2"/>
              </a:buClr>
              <a:buSzPts val="1600"/>
              <a:buFont typeface="Calibri"/>
              <a:buNone/>
            </a:pPr>
            <a:r>
              <a:rPr lang="en-US" sz="1600" b="1" i="0" u="none" strike="noStrike" cap="none">
                <a:solidFill>
                  <a:srgbClr val="005A9E"/>
                </a:solidFill>
                <a:latin typeface="Calibri"/>
                <a:ea typeface="Calibri"/>
                <a:cs typeface="Calibri"/>
                <a:sym typeface="Calibri"/>
              </a:rPr>
              <a:t>GEO</a:t>
            </a:r>
            <a:r>
              <a:rPr lang="en-US" sz="1500" b="0" i="0" u="none" strike="noStrike" cap="none">
                <a:solidFill>
                  <a:schemeClr val="dk2"/>
                </a:solidFill>
                <a:latin typeface="Calibri"/>
                <a:ea typeface="Calibri"/>
                <a:cs typeface="Calibri"/>
                <a:sym typeface="Calibri"/>
              </a:rPr>
              <a:t>: </a:t>
            </a:r>
            <a:r>
              <a:rPr lang="en-US" sz="1500" b="0" i="0" u="none" strike="noStrike" cap="none">
                <a:solidFill>
                  <a:schemeClr val="dk1"/>
                </a:solidFill>
                <a:latin typeface="Calibri"/>
                <a:ea typeface="Calibri"/>
                <a:cs typeface="Calibri"/>
                <a:sym typeface="Calibri"/>
              </a:rPr>
              <a:t>GOES-10 (West)</a:t>
            </a:r>
          </a:p>
          <a:p>
            <a:pPr marL="457200" marR="0" lvl="0" indent="-228600" algn="l" rtl="0">
              <a:lnSpc>
                <a:spcPct val="115000"/>
              </a:lnSpc>
              <a:spcBef>
                <a:spcPts val="0"/>
              </a:spcBef>
              <a:spcAft>
                <a:spcPts val="0"/>
              </a:spcAft>
              <a:buClr>
                <a:schemeClr val="dk2"/>
              </a:buClr>
              <a:buSzPts val="1500"/>
              <a:buFont typeface="Calibri"/>
              <a:buChar char="-"/>
            </a:pPr>
            <a:r>
              <a:rPr lang="en-US" sz="1500" b="0" i="0" u="none" strike="noStrike" cap="none">
                <a:solidFill>
                  <a:schemeClr val="dk1"/>
                </a:solidFill>
                <a:latin typeface="Calibri"/>
                <a:ea typeface="Calibri"/>
                <a:cs typeface="Calibri"/>
                <a:sym typeface="Calibri"/>
              </a:rPr>
              <a:t>G10 ~2.2 mHz, +/-30 nT (Bt) waves mostly in VDH(v,h), with v- and h- out of phase.</a:t>
            </a:r>
          </a:p>
          <a:p>
            <a:pPr marL="457200" marR="0" lvl="0" indent="-228600" algn="l" rtl="0">
              <a:lnSpc>
                <a:spcPct val="115000"/>
              </a:lnSpc>
              <a:spcBef>
                <a:spcPts val="0"/>
              </a:spcBef>
              <a:spcAft>
                <a:spcPts val="0"/>
              </a:spcAft>
              <a:buClr>
                <a:schemeClr val="dk2"/>
              </a:buClr>
              <a:buSzPts val="1500"/>
              <a:buFont typeface="Calibri"/>
              <a:buChar char="-"/>
            </a:pPr>
            <a:r>
              <a:rPr lang="en-US" sz="1500" b="0" i="0" u="none" strike="noStrike" cap="none">
                <a:solidFill>
                  <a:schemeClr val="dk1"/>
                </a:solidFill>
                <a:latin typeface="Calibri"/>
                <a:ea typeface="Calibri"/>
                <a:cs typeface="Calibri"/>
                <a:sym typeface="Calibri"/>
              </a:rPr>
              <a:t>Similar amplitude and period to ground observations (MEA HDZ(z)).</a:t>
            </a:r>
          </a:p>
        </p:txBody>
      </p:sp>
      <p:sp>
        <p:nvSpPr>
          <p:cNvPr id="706" name="Shape 706"/>
          <p:cNvSpPr txBox="1">
            <a:spLocks noGrp="1"/>
          </p:cNvSpPr>
          <p:nvPr>
            <p:ph type="sldNum" idx="12"/>
          </p:nvPr>
        </p:nvSpPr>
        <p:spPr>
          <a:xfrm>
            <a:off x="8811490" y="4876983"/>
            <a:ext cx="332509" cy="230695"/>
          </a:xfrm>
          <a:prstGeom prst="rect">
            <a:avLst/>
          </a:prstGeom>
          <a:noFill/>
          <a:ln>
            <a:noFill/>
          </a:ln>
        </p:spPr>
        <p:txBody>
          <a:bodyPr wrap="square" lIns="91425" tIns="91425" rIns="91425" bIns="91425" anchor="ctr" anchorCtr="0">
            <a:noAutofit/>
          </a:bodyPr>
          <a:lstStyle/>
          <a:p>
            <a:pPr marL="0" marR="0" lvl="0" indent="-66675" algn="r" rtl="0">
              <a:lnSpc>
                <a:spcPct val="100000"/>
              </a:lnSpc>
              <a:spcBef>
                <a:spcPts val="0"/>
              </a:spcBef>
              <a:spcAft>
                <a:spcPts val="0"/>
              </a:spcAft>
              <a:buClr>
                <a:srgbClr val="000000"/>
              </a:buClr>
              <a:buSzPts val="1050"/>
              <a:buFont typeface="Arial"/>
              <a:buNone/>
            </a:pPr>
            <a:fld id="{00000000-1234-1234-1234-123412341234}" type="slidenum">
              <a:rPr lang="en-US" sz="1050" b="0" i="0" u="none" strike="noStrike" cap="none">
                <a:solidFill>
                  <a:srgbClr val="000000"/>
                </a:solidFill>
                <a:latin typeface="Arial"/>
                <a:ea typeface="Arial"/>
                <a:cs typeface="Arial"/>
                <a:sym typeface="Arial"/>
              </a:rPr>
              <a:t>26</a:t>
            </a:fld>
            <a:endParaRPr lang="en-US" sz="1050" b="0" i="0" u="none" strike="noStrike" cap="none">
              <a:solidFill>
                <a:srgbClr val="000000"/>
              </a:solidFill>
              <a:latin typeface="Arial"/>
              <a:ea typeface="Arial"/>
              <a:cs typeface="Arial"/>
              <a:sym typeface="Arial"/>
            </a:endParaRPr>
          </a:p>
        </p:txBody>
      </p:sp>
      <p:pic>
        <p:nvPicPr>
          <p:cNvPr id="707" name="Shape 707"/>
          <p:cNvPicPr preferRelativeResize="0"/>
          <p:nvPr/>
        </p:nvPicPr>
        <p:blipFill rotWithShape="1">
          <a:blip r:embed="rId3">
            <a:alphaModFix/>
          </a:blip>
          <a:srcRect/>
          <a:stretch/>
        </p:blipFill>
        <p:spPr>
          <a:xfrm>
            <a:off x="4758300" y="813682"/>
            <a:ext cx="4114800" cy="1647825"/>
          </a:xfrm>
          <a:prstGeom prst="rect">
            <a:avLst/>
          </a:prstGeom>
          <a:noFill/>
          <a:ln>
            <a:noFill/>
          </a:ln>
          <a:effectLst>
            <a:outerShdw blurRad="292100" dist="139700" dir="2700000" algn="tl" rotWithShape="0">
              <a:srgbClr val="333333">
                <a:alpha val="64705"/>
              </a:srgbClr>
            </a:outerShdw>
          </a:effectLst>
        </p:spPr>
      </p:pic>
      <p:pic>
        <p:nvPicPr>
          <p:cNvPr id="708" name="Shape 708"/>
          <p:cNvPicPr preferRelativeResize="0"/>
          <p:nvPr/>
        </p:nvPicPr>
        <p:blipFill rotWithShape="1">
          <a:blip r:embed="rId4">
            <a:alphaModFix/>
          </a:blip>
          <a:srcRect/>
          <a:stretch/>
        </p:blipFill>
        <p:spPr>
          <a:xfrm>
            <a:off x="4758300" y="2880106"/>
            <a:ext cx="4142400" cy="1607780"/>
          </a:xfrm>
          <a:prstGeom prst="rect">
            <a:avLst/>
          </a:prstGeom>
          <a:noFill/>
          <a:ln>
            <a:noFill/>
          </a:ln>
          <a:effectLst>
            <a:outerShdw blurRad="292100" dist="139700" dir="2700000" algn="tl" rotWithShape="0">
              <a:srgbClr val="333333">
                <a:alpha val="64705"/>
              </a:srgbClr>
            </a:outerShdw>
          </a:effectLst>
        </p:spPr>
      </p:pic>
      <p:cxnSp>
        <p:nvCxnSpPr>
          <p:cNvPr id="709" name="Shape 709"/>
          <p:cNvCxnSpPr/>
          <p:nvPr/>
        </p:nvCxnSpPr>
        <p:spPr>
          <a:xfrm flipH="1">
            <a:off x="7698725" y="2470406"/>
            <a:ext cx="1048082" cy="442369"/>
          </a:xfrm>
          <a:prstGeom prst="straightConnector1">
            <a:avLst/>
          </a:prstGeom>
          <a:noFill/>
          <a:ln w="19050" cap="flat" cmpd="sng">
            <a:solidFill>
              <a:schemeClr val="dk2"/>
            </a:solidFill>
            <a:prstDash val="solid"/>
            <a:round/>
            <a:headEnd type="none" w="med" len="med"/>
            <a:tailEnd type="none" w="med" len="med"/>
          </a:ln>
        </p:spPr>
      </p:cxnSp>
      <p:cxnSp>
        <p:nvCxnSpPr>
          <p:cNvPr id="710" name="Shape 710"/>
          <p:cNvCxnSpPr/>
          <p:nvPr/>
        </p:nvCxnSpPr>
        <p:spPr>
          <a:xfrm>
            <a:off x="6181400" y="2461507"/>
            <a:ext cx="591300" cy="470868"/>
          </a:xfrm>
          <a:prstGeom prst="straightConnector1">
            <a:avLst/>
          </a:prstGeom>
          <a:noFill/>
          <a:ln w="19050" cap="flat" cmpd="sng">
            <a:solidFill>
              <a:schemeClr val="dk2"/>
            </a:solidFill>
            <a:prstDash val="solid"/>
            <a:round/>
            <a:headEnd type="none" w="med" len="med"/>
            <a:tailEnd type="none" w="med" len="med"/>
          </a:ln>
        </p:spPr>
      </p:cxnSp>
      <p:cxnSp>
        <p:nvCxnSpPr>
          <p:cNvPr id="711" name="Shape 711"/>
          <p:cNvCxnSpPr/>
          <p:nvPr/>
        </p:nvCxnSpPr>
        <p:spPr>
          <a:xfrm rot="10800000" flipH="1">
            <a:off x="2465764" y="2112818"/>
            <a:ext cx="2286345" cy="457191"/>
          </a:xfrm>
          <a:prstGeom prst="straightConnector1">
            <a:avLst/>
          </a:prstGeom>
          <a:noFill/>
          <a:ln w="19050" cap="flat" cmpd="sng">
            <a:solidFill>
              <a:srgbClr val="005A9E"/>
            </a:solidFill>
            <a:prstDash val="solid"/>
            <a:round/>
            <a:headEnd type="none" w="med" len="med"/>
            <a:tailEnd type="triangle" w="lg" len="lg"/>
          </a:ln>
        </p:spPr>
      </p:cxnSp>
      <p:cxnSp>
        <p:nvCxnSpPr>
          <p:cNvPr id="712" name="Shape 712"/>
          <p:cNvCxnSpPr/>
          <p:nvPr/>
        </p:nvCxnSpPr>
        <p:spPr>
          <a:xfrm rot="10800000" flipH="1">
            <a:off x="2202873" y="3748640"/>
            <a:ext cx="2549236" cy="162274"/>
          </a:xfrm>
          <a:prstGeom prst="straightConnector1">
            <a:avLst/>
          </a:prstGeom>
          <a:noFill/>
          <a:ln w="19050" cap="flat" cmpd="sng">
            <a:solidFill>
              <a:srgbClr val="005A9E"/>
            </a:solidFill>
            <a:prstDash val="solid"/>
            <a:round/>
            <a:headEnd type="none" w="med" len="med"/>
            <a:tailEnd type="triangle" w="lg" len="lg"/>
          </a:ln>
        </p:spPr>
      </p:cxnSp>
      <p:sp>
        <p:nvSpPr>
          <p:cNvPr id="713" name="Shape 713"/>
          <p:cNvSpPr txBox="1"/>
          <p:nvPr/>
        </p:nvSpPr>
        <p:spPr>
          <a:xfrm>
            <a:off x="4875424" y="4519722"/>
            <a:ext cx="4116175" cy="384355"/>
          </a:xfrm>
          <a:prstGeom prst="rect">
            <a:avLst/>
          </a:prstGeom>
          <a:noFill/>
          <a:ln>
            <a:noFill/>
          </a:ln>
        </p:spPr>
        <p:txBody>
          <a:bodyPr wrap="square" lIns="91425" tIns="91425" rIns="91425" bIns="91425" anchor="t" anchorCtr="0">
            <a:noAutofit/>
          </a:bodyPr>
          <a:lstStyle/>
          <a:p>
            <a:pPr marL="0" marR="0" lvl="0" indent="-88900" algn="l" rtl="0">
              <a:lnSpc>
                <a:spcPct val="10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The mode of this oscillation is to be determined.</a:t>
            </a:r>
          </a:p>
        </p:txBody>
      </p:sp>
      <p:sp>
        <p:nvSpPr>
          <p:cNvPr id="714" name="Shape 714"/>
          <p:cNvSpPr txBox="1"/>
          <p:nvPr/>
        </p:nvSpPr>
        <p:spPr>
          <a:xfrm rot="-5400000">
            <a:off x="8028300" y="1506509"/>
            <a:ext cx="1935900" cy="191100"/>
          </a:xfrm>
          <a:prstGeom prst="rect">
            <a:avLst/>
          </a:prstGeom>
          <a:noFill/>
          <a:ln>
            <a:noFill/>
          </a:ln>
        </p:spPr>
        <p:txBody>
          <a:bodyPr wrap="square" lIns="91425" tIns="91425" rIns="91425" bIns="91425" anchor="ctr" anchorCtr="0">
            <a:noAutofit/>
          </a:bodyPr>
          <a:lstStyle/>
          <a:p>
            <a:pPr marL="0" marR="0" lvl="0" indent="-6350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Courtesy GCS, NRCan (3).</a:t>
            </a:r>
          </a:p>
        </p:txBody>
      </p:sp>
      <p:sp>
        <p:nvSpPr>
          <p:cNvPr id="715" name="Shape 715"/>
          <p:cNvSpPr txBox="1"/>
          <p:nvPr/>
        </p:nvSpPr>
        <p:spPr>
          <a:xfrm>
            <a:off x="5287623" y="812514"/>
            <a:ext cx="613800" cy="458400"/>
          </a:xfrm>
          <a:prstGeom prst="rect">
            <a:avLst/>
          </a:prstGeom>
          <a:noFill/>
          <a:ln>
            <a:noFill/>
          </a:ln>
        </p:spPr>
        <p:txBody>
          <a:bodyPr wrap="square" lIns="91425" tIns="91425" rIns="91425" bIns="91425" anchor="ctr" anchorCtr="0">
            <a:noAutofit/>
          </a:bodyPr>
          <a:lstStyle/>
          <a:p>
            <a:pPr marL="0" marR="0" lvl="0" indent="-8890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MEA</a:t>
            </a:r>
          </a:p>
        </p:txBody>
      </p:sp>
      <p:sp>
        <p:nvSpPr>
          <p:cNvPr id="716" name="Shape 716"/>
          <p:cNvSpPr txBox="1"/>
          <p:nvPr/>
        </p:nvSpPr>
        <p:spPr>
          <a:xfrm>
            <a:off x="7783807" y="2880106"/>
            <a:ext cx="963000" cy="458400"/>
          </a:xfrm>
          <a:prstGeom prst="rect">
            <a:avLst/>
          </a:prstGeom>
          <a:noFill/>
          <a:ln>
            <a:noFill/>
          </a:ln>
        </p:spPr>
        <p:txBody>
          <a:bodyPr wrap="square" lIns="91425" tIns="91425" rIns="91425" bIns="91425" anchor="ctr" anchorCtr="0">
            <a:noAutofit/>
          </a:bodyPr>
          <a:lstStyle/>
          <a:p>
            <a:pPr marL="0" marR="0" lvl="0" indent="-8890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GOES-10</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pic>
        <p:nvPicPr>
          <p:cNvPr id="721" name="Shape 721"/>
          <p:cNvPicPr preferRelativeResize="0"/>
          <p:nvPr/>
        </p:nvPicPr>
        <p:blipFill rotWithShape="1">
          <a:blip r:embed="rId3">
            <a:alphaModFix/>
          </a:blip>
          <a:srcRect b="17580"/>
          <a:stretch/>
        </p:blipFill>
        <p:spPr>
          <a:xfrm>
            <a:off x="544350" y="708925"/>
            <a:ext cx="4866776" cy="4430400"/>
          </a:xfrm>
          <a:prstGeom prst="rect">
            <a:avLst/>
          </a:prstGeom>
          <a:noFill/>
          <a:ln>
            <a:noFill/>
          </a:ln>
        </p:spPr>
      </p:pic>
      <p:sp>
        <p:nvSpPr>
          <p:cNvPr id="722" name="Shape 722"/>
          <p:cNvSpPr txBox="1">
            <a:spLocks noGrp="1"/>
          </p:cNvSpPr>
          <p:nvPr>
            <p:ph type="title"/>
          </p:nvPr>
        </p:nvSpPr>
        <p:spPr>
          <a:xfrm>
            <a:off x="-1" y="-66550"/>
            <a:ext cx="9133923" cy="572700"/>
          </a:xfrm>
          <a:prstGeom prst="rect">
            <a:avLst/>
          </a:prstGeom>
          <a:noFill/>
          <a:ln>
            <a:noFill/>
          </a:ln>
        </p:spPr>
        <p:txBody>
          <a:bodyPr wrap="square" lIns="91425" tIns="91425" rIns="91425" bIns="91425" anchor="t" anchorCtr="0">
            <a:noAutofit/>
          </a:bodyPr>
          <a:lstStyle/>
          <a:p>
            <a:pPr marL="0" marR="0" lvl="0" indent="-190500" algn="ctr" rtl="0">
              <a:lnSpc>
                <a:spcPct val="100000"/>
              </a:lnSpc>
              <a:spcBef>
                <a:spcPts val="0"/>
              </a:spcBef>
              <a:spcAft>
                <a:spcPts val="0"/>
              </a:spcAft>
              <a:buClr>
                <a:schemeClr val="dk1"/>
              </a:buClr>
              <a:buSzPts val="3000"/>
              <a:buFont typeface="Arial Narrow"/>
              <a:buNone/>
            </a:pPr>
            <a:r>
              <a:rPr lang="en-US" sz="3000" b="0" i="0" u="none" strike="noStrike" cap="none">
                <a:solidFill>
                  <a:srgbClr val="005A9E"/>
                </a:solidFill>
                <a:latin typeface="Arial Narrow"/>
                <a:ea typeface="Arial Narrow"/>
                <a:cs typeface="Arial Narrow"/>
                <a:sym typeface="Arial Narrow"/>
              </a:rPr>
              <a:t>Significant Events: Longest, May 24, 2005</a:t>
            </a:r>
          </a:p>
        </p:txBody>
      </p:sp>
      <p:sp>
        <p:nvSpPr>
          <p:cNvPr id="723" name="Shape 723"/>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lang="en-US" sz="1400" b="0" i="0" u="none" strike="noStrike" cap="none">
              <a:solidFill>
                <a:srgbClr val="000000"/>
              </a:solidFill>
              <a:latin typeface="Arial"/>
              <a:ea typeface="Arial"/>
              <a:cs typeface="Arial"/>
              <a:sym typeface="Arial"/>
            </a:endParaRPr>
          </a:p>
        </p:txBody>
      </p:sp>
      <p:sp>
        <p:nvSpPr>
          <p:cNvPr id="724" name="Shape 724"/>
          <p:cNvSpPr txBox="1">
            <a:spLocks noGrp="1"/>
          </p:cNvSpPr>
          <p:nvPr>
            <p:ph type="body" idx="2"/>
          </p:nvPr>
        </p:nvSpPr>
        <p:spPr>
          <a:xfrm>
            <a:off x="5423823" y="345191"/>
            <a:ext cx="3710100" cy="4524300"/>
          </a:xfrm>
          <a:prstGeom prst="rect">
            <a:avLst/>
          </a:prstGeom>
          <a:noFill/>
          <a:ln>
            <a:noFill/>
          </a:ln>
        </p:spPr>
        <p:txBody>
          <a:bodyPr wrap="square" lIns="91425" tIns="91425" rIns="91425" bIns="91425" anchor="t" anchorCtr="0">
            <a:noAutofit/>
          </a:bodyPr>
          <a:lstStyle/>
          <a:p>
            <a:pPr marL="0" marR="0" lvl="0" indent="-114300" algn="l" rtl="0">
              <a:lnSpc>
                <a:spcPct val="115000"/>
              </a:lnSpc>
              <a:spcBef>
                <a:spcPts val="0"/>
              </a:spcBef>
              <a:spcAft>
                <a:spcPts val="0"/>
              </a:spcAft>
              <a:buClr>
                <a:schemeClr val="dk2"/>
              </a:buClr>
              <a:buSzPts val="1800"/>
              <a:buFont typeface="Calibri"/>
              <a:buNone/>
            </a:pPr>
            <a:r>
              <a:rPr lang="en-US" sz="1800" b="0" i="0" u="none" strike="noStrike" cap="none">
                <a:solidFill>
                  <a:schemeClr val="dk1"/>
                </a:solidFill>
                <a:latin typeface="Calibri"/>
                <a:ea typeface="Calibri"/>
                <a:cs typeface="Calibri"/>
                <a:sym typeface="Calibri"/>
              </a:rPr>
              <a:t>Space Weather - quiet</a:t>
            </a:r>
          </a:p>
        </p:txBody>
      </p:sp>
      <p:cxnSp>
        <p:nvCxnSpPr>
          <p:cNvPr id="725" name="Shape 725"/>
          <p:cNvCxnSpPr/>
          <p:nvPr/>
        </p:nvCxnSpPr>
        <p:spPr>
          <a:xfrm>
            <a:off x="963378" y="712925"/>
            <a:ext cx="0" cy="4430400"/>
          </a:xfrm>
          <a:prstGeom prst="straightConnector1">
            <a:avLst/>
          </a:prstGeom>
          <a:noFill/>
          <a:ln w="28575" cap="flat" cmpd="sng">
            <a:solidFill>
              <a:schemeClr val="dk2"/>
            </a:solidFill>
            <a:prstDash val="dash"/>
            <a:round/>
            <a:headEnd type="none" w="med" len="med"/>
            <a:tailEnd type="none" w="med" len="med"/>
          </a:ln>
        </p:spPr>
      </p:cxnSp>
      <p:cxnSp>
        <p:nvCxnSpPr>
          <p:cNvPr id="726" name="Shape 726"/>
          <p:cNvCxnSpPr/>
          <p:nvPr/>
        </p:nvCxnSpPr>
        <p:spPr>
          <a:xfrm>
            <a:off x="4468578" y="712925"/>
            <a:ext cx="0" cy="4430400"/>
          </a:xfrm>
          <a:prstGeom prst="straightConnector1">
            <a:avLst/>
          </a:prstGeom>
          <a:noFill/>
          <a:ln w="28575" cap="flat" cmpd="sng">
            <a:solidFill>
              <a:schemeClr val="dk2"/>
            </a:solidFill>
            <a:prstDash val="dash"/>
            <a:round/>
            <a:headEnd type="none" w="med" len="med"/>
            <a:tailEnd type="none" w="med" len="med"/>
          </a:ln>
        </p:spPr>
      </p:cxnSp>
      <p:sp>
        <p:nvSpPr>
          <p:cNvPr id="727" name="Shape 727"/>
          <p:cNvSpPr txBox="1"/>
          <p:nvPr/>
        </p:nvSpPr>
        <p:spPr>
          <a:xfrm>
            <a:off x="437061" y="400789"/>
            <a:ext cx="2076300" cy="393600"/>
          </a:xfrm>
          <a:prstGeom prst="rect">
            <a:avLst/>
          </a:prstGeom>
          <a:noFill/>
          <a:ln>
            <a:noFill/>
          </a:ln>
        </p:spPr>
        <p:txBody>
          <a:bodyPr wrap="square" lIns="91425" tIns="91425" rIns="91425" bIns="91425" anchor="ctr" anchorCtr="0">
            <a:noAutofit/>
          </a:bodyPr>
          <a:lstStyle/>
          <a:p>
            <a:pPr marL="0" marR="0" lvl="0" indent="-11430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GOES-10 (West)</a:t>
            </a:r>
          </a:p>
        </p:txBody>
      </p:sp>
      <p:sp>
        <p:nvSpPr>
          <p:cNvPr id="728" name="Shape 728"/>
          <p:cNvSpPr txBox="1"/>
          <p:nvPr/>
        </p:nvSpPr>
        <p:spPr>
          <a:xfrm>
            <a:off x="-4275" y="704923"/>
            <a:ext cx="548700" cy="4438577"/>
          </a:xfrm>
          <a:prstGeom prst="rect">
            <a:avLst/>
          </a:prstGeom>
          <a:solidFill>
            <a:srgbClr val="FFFFFF"/>
          </a:solidFill>
          <a:ln>
            <a:noFill/>
          </a:ln>
        </p:spPr>
        <p:txBody>
          <a:bodyPr wrap="square" lIns="91425" tIns="91425" rIns="91425" bIns="91425" anchor="t" anchorCtr="0">
            <a:noAutofit/>
          </a:bodyPr>
          <a:lstStyle/>
          <a:p>
            <a:pPr marL="0" marR="0" lvl="0" indent="-8890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8890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8890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dB</a:t>
            </a:r>
          </a:p>
          <a:p>
            <a:pPr marL="0" marR="0" lvl="0" indent="-8890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8890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8890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ULF</a:t>
            </a:r>
          </a:p>
          <a:p>
            <a:pPr marL="0" marR="0" lvl="0" indent="-8890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8890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8890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8890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dBv</a:t>
            </a:r>
          </a:p>
          <a:p>
            <a:pPr marL="0" marR="0" lvl="0" indent="-8890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8890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8890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8890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dBd</a:t>
            </a:r>
          </a:p>
          <a:p>
            <a:pPr marL="0" marR="0" lvl="0" indent="-8890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8890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8890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8890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dBh</a:t>
            </a:r>
          </a:p>
        </p:txBody>
      </p:sp>
      <p:sp>
        <p:nvSpPr>
          <p:cNvPr id="729" name="Shape 729"/>
          <p:cNvSpPr txBox="1"/>
          <p:nvPr/>
        </p:nvSpPr>
        <p:spPr>
          <a:xfrm>
            <a:off x="2296650" y="2225550"/>
            <a:ext cx="915600" cy="468900"/>
          </a:xfrm>
          <a:prstGeom prst="rect">
            <a:avLst/>
          </a:prstGeom>
          <a:noFill/>
          <a:ln>
            <a:noFill/>
          </a:ln>
        </p:spPr>
        <p:txBody>
          <a:bodyPr wrap="square" lIns="91425" tIns="91425" rIns="91425" bIns="91425" anchor="ctr" anchorCtr="0">
            <a:noAutofit/>
          </a:bodyPr>
          <a:lstStyle/>
          <a:p>
            <a:pPr marL="0" marR="0" lvl="0" indent="-88900" algn="ctr"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Poloidal</a:t>
            </a:r>
          </a:p>
        </p:txBody>
      </p:sp>
      <p:sp>
        <p:nvSpPr>
          <p:cNvPr id="730" name="Shape 730"/>
          <p:cNvSpPr txBox="1"/>
          <p:nvPr/>
        </p:nvSpPr>
        <p:spPr>
          <a:xfrm>
            <a:off x="2296650" y="3216150"/>
            <a:ext cx="915600" cy="468900"/>
          </a:xfrm>
          <a:prstGeom prst="rect">
            <a:avLst/>
          </a:prstGeom>
          <a:noFill/>
          <a:ln>
            <a:noFill/>
          </a:ln>
        </p:spPr>
        <p:txBody>
          <a:bodyPr wrap="square" lIns="91425" tIns="91425" rIns="91425" bIns="91425" anchor="ctr" anchorCtr="0">
            <a:noAutofit/>
          </a:bodyPr>
          <a:lstStyle/>
          <a:p>
            <a:pPr marL="0" marR="0" lvl="0" indent="-88900" algn="ctr"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Toroidal</a:t>
            </a:r>
          </a:p>
        </p:txBody>
      </p:sp>
      <p:sp>
        <p:nvSpPr>
          <p:cNvPr id="731" name="Shape 731"/>
          <p:cNvSpPr txBox="1"/>
          <p:nvPr/>
        </p:nvSpPr>
        <p:spPr>
          <a:xfrm>
            <a:off x="2004437" y="4130550"/>
            <a:ext cx="1435500" cy="468900"/>
          </a:xfrm>
          <a:prstGeom prst="rect">
            <a:avLst/>
          </a:prstGeom>
          <a:noFill/>
          <a:ln>
            <a:noFill/>
          </a:ln>
        </p:spPr>
        <p:txBody>
          <a:bodyPr wrap="square" lIns="91425" tIns="91425" rIns="91425" bIns="91425" anchor="ctr" anchorCtr="0">
            <a:noAutofit/>
          </a:bodyPr>
          <a:lstStyle/>
          <a:p>
            <a:pPr marL="0" marR="0" lvl="0" indent="-88900" algn="ctr"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Compressional</a:t>
            </a:r>
          </a:p>
        </p:txBody>
      </p:sp>
      <p:pic>
        <p:nvPicPr>
          <p:cNvPr id="732" name="Shape 732" descr="Screen Shot 2017-04-19 at 12.50.54.png"/>
          <p:cNvPicPr preferRelativeResize="0"/>
          <p:nvPr/>
        </p:nvPicPr>
        <p:blipFill rotWithShape="1">
          <a:blip r:embed="rId4">
            <a:alphaModFix/>
          </a:blip>
          <a:srcRect l="4465" r="5321"/>
          <a:stretch/>
        </p:blipFill>
        <p:spPr>
          <a:xfrm>
            <a:off x="5552775" y="3348500"/>
            <a:ext cx="3589199" cy="1779775"/>
          </a:xfrm>
          <a:prstGeom prst="rect">
            <a:avLst/>
          </a:prstGeom>
          <a:noFill/>
          <a:ln>
            <a:noFill/>
          </a:ln>
        </p:spPr>
      </p:pic>
      <p:pic>
        <p:nvPicPr>
          <p:cNvPr id="733" name="Shape 733" descr="Screen Shot 2017-04-19 at 12.50.45.png"/>
          <p:cNvPicPr preferRelativeResize="0"/>
          <p:nvPr/>
        </p:nvPicPr>
        <p:blipFill rotWithShape="1">
          <a:blip r:embed="rId5">
            <a:alphaModFix/>
          </a:blip>
          <a:srcRect/>
          <a:stretch/>
        </p:blipFill>
        <p:spPr>
          <a:xfrm>
            <a:off x="5552775" y="731075"/>
            <a:ext cx="3589200" cy="2671599"/>
          </a:xfrm>
          <a:prstGeom prst="rect">
            <a:avLst/>
          </a:prstGeom>
          <a:noFill/>
          <a:ln>
            <a:noFill/>
          </a:ln>
        </p:spPr>
      </p:pic>
      <p:sp>
        <p:nvSpPr>
          <p:cNvPr id="734" name="Shape 734"/>
          <p:cNvSpPr/>
          <p:nvPr/>
        </p:nvSpPr>
        <p:spPr>
          <a:xfrm>
            <a:off x="5580450" y="920575"/>
            <a:ext cx="185700" cy="3825000"/>
          </a:xfrm>
          <a:prstGeom prst="rect">
            <a:avLst/>
          </a:prstGeom>
          <a:solidFill>
            <a:srgbClr val="FFFFFF"/>
          </a:solid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Shape 735"/>
          <p:cNvSpPr txBox="1"/>
          <p:nvPr/>
        </p:nvSpPr>
        <p:spPr>
          <a:xfrm>
            <a:off x="5480450" y="1082550"/>
            <a:ext cx="662400" cy="4689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highlight>
                  <a:srgbClr val="FFFFFF"/>
                </a:highlight>
                <a:latin typeface="Arial"/>
                <a:ea typeface="Arial"/>
                <a:cs typeface="Arial"/>
                <a:sym typeface="Arial"/>
              </a:rPr>
              <a:t>Bz</a:t>
            </a:r>
          </a:p>
        </p:txBody>
      </p:sp>
      <p:sp>
        <p:nvSpPr>
          <p:cNvPr id="736" name="Shape 736"/>
          <p:cNvSpPr txBox="1"/>
          <p:nvPr/>
        </p:nvSpPr>
        <p:spPr>
          <a:xfrm>
            <a:off x="5480450" y="1692150"/>
            <a:ext cx="662400" cy="4689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highlight>
                  <a:srgbClr val="FFFFFF"/>
                </a:highlight>
                <a:latin typeface="Arial"/>
                <a:ea typeface="Arial"/>
                <a:cs typeface="Arial"/>
                <a:sym typeface="Arial"/>
              </a:rPr>
              <a:t>Vsw</a:t>
            </a:r>
          </a:p>
        </p:txBody>
      </p:sp>
      <p:sp>
        <p:nvSpPr>
          <p:cNvPr id="737" name="Shape 737"/>
          <p:cNvSpPr txBox="1"/>
          <p:nvPr/>
        </p:nvSpPr>
        <p:spPr>
          <a:xfrm>
            <a:off x="5480450" y="2787025"/>
            <a:ext cx="662400" cy="4689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highlight>
                  <a:srgbClr val="FFFFFF"/>
                </a:highlight>
                <a:latin typeface="Arial"/>
                <a:ea typeface="Arial"/>
                <a:cs typeface="Arial"/>
                <a:sym typeface="Arial"/>
              </a:rPr>
              <a:t>Dp</a:t>
            </a:r>
          </a:p>
        </p:txBody>
      </p:sp>
      <p:sp>
        <p:nvSpPr>
          <p:cNvPr id="738" name="Shape 738"/>
          <p:cNvSpPr txBox="1"/>
          <p:nvPr/>
        </p:nvSpPr>
        <p:spPr>
          <a:xfrm>
            <a:off x="5497200" y="3590850"/>
            <a:ext cx="662400" cy="4689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highlight>
                  <a:srgbClr val="FFFFFF"/>
                </a:highlight>
                <a:latin typeface="Arial"/>
                <a:ea typeface="Arial"/>
                <a:cs typeface="Arial"/>
                <a:sym typeface="Arial"/>
              </a:rPr>
              <a:t>Kp</a:t>
            </a:r>
          </a:p>
          <a:p>
            <a:pPr marL="0" marR="0" lvl="0" indent="-8890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highlight>
                  <a:srgbClr val="FFFFFF"/>
                </a:highlight>
                <a:latin typeface="Arial"/>
                <a:ea typeface="Arial"/>
                <a:cs typeface="Arial"/>
                <a:sym typeface="Arial"/>
              </a:rPr>
              <a:t>*10</a:t>
            </a:r>
          </a:p>
        </p:txBody>
      </p:sp>
      <p:sp>
        <p:nvSpPr>
          <p:cNvPr id="739" name="Shape 739"/>
          <p:cNvSpPr txBox="1"/>
          <p:nvPr/>
        </p:nvSpPr>
        <p:spPr>
          <a:xfrm>
            <a:off x="5497200" y="4276650"/>
            <a:ext cx="662400" cy="4689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highlight>
                  <a:srgbClr val="FFFFFF"/>
                </a:highlight>
                <a:latin typeface="Arial"/>
                <a:ea typeface="Arial"/>
                <a:cs typeface="Arial"/>
                <a:sym typeface="Arial"/>
              </a:rPr>
              <a:t>Dst</a:t>
            </a:r>
          </a:p>
        </p:txBody>
      </p:sp>
      <p:sp>
        <p:nvSpPr>
          <p:cNvPr id="740" name="Shape 740"/>
          <p:cNvSpPr/>
          <p:nvPr/>
        </p:nvSpPr>
        <p:spPr>
          <a:xfrm>
            <a:off x="111625" y="715150"/>
            <a:ext cx="4866900" cy="233700"/>
          </a:xfrm>
          <a:prstGeom prst="rect">
            <a:avLst/>
          </a:prstGeom>
          <a:solidFill>
            <a:srgbClr val="FFFFFF"/>
          </a:solid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Shape 741"/>
          <p:cNvSpPr txBox="1"/>
          <p:nvPr/>
        </p:nvSpPr>
        <p:spPr>
          <a:xfrm>
            <a:off x="3090556" y="400789"/>
            <a:ext cx="1214100" cy="321600"/>
          </a:xfrm>
          <a:prstGeom prst="rect">
            <a:avLst/>
          </a:prstGeom>
          <a:noFill/>
          <a:ln>
            <a:noFill/>
          </a:ln>
        </p:spPr>
        <p:txBody>
          <a:bodyPr wrap="square" lIns="91425" tIns="91425" rIns="91425" bIns="91425" anchor="ctr" anchorCtr="0">
            <a:noAutofit/>
          </a:bodyPr>
          <a:lstStyle/>
          <a:p>
            <a:pPr marL="0" marR="0" lvl="0" indent="-114300" algn="ctr"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7.3 mHz</a:t>
            </a:r>
          </a:p>
        </p:txBody>
      </p:sp>
      <p:cxnSp>
        <p:nvCxnSpPr>
          <p:cNvPr id="742" name="Shape 742"/>
          <p:cNvCxnSpPr/>
          <p:nvPr/>
        </p:nvCxnSpPr>
        <p:spPr>
          <a:xfrm>
            <a:off x="3376275" y="728900"/>
            <a:ext cx="0" cy="336900"/>
          </a:xfrm>
          <a:prstGeom prst="straightConnector1">
            <a:avLst/>
          </a:prstGeom>
          <a:noFill/>
          <a:ln w="28575" cap="flat" cmpd="sng">
            <a:solidFill>
              <a:schemeClr val="dk1"/>
            </a:solidFill>
            <a:prstDash val="solid"/>
            <a:round/>
            <a:headEnd type="none" w="med" len="med"/>
            <a:tailEnd type="triangle" w="lg" len="lg"/>
          </a:ln>
        </p:spPr>
      </p:cxnSp>
      <p:sp>
        <p:nvSpPr>
          <p:cNvPr id="743" name="Shape 743"/>
          <p:cNvSpPr txBox="1"/>
          <p:nvPr/>
        </p:nvSpPr>
        <p:spPr>
          <a:xfrm>
            <a:off x="6348" y="670366"/>
            <a:ext cx="5184600" cy="321600"/>
          </a:xfrm>
          <a:prstGeom prst="rect">
            <a:avLst/>
          </a:prstGeom>
          <a:noFill/>
          <a:ln>
            <a:noFill/>
          </a:ln>
        </p:spPr>
        <p:txBody>
          <a:bodyPr wrap="square" lIns="91425" tIns="91425" rIns="91425" bIns="91425" anchor="ctr" anchorCtr="0">
            <a:noAutofit/>
          </a:bodyPr>
          <a:lstStyle/>
          <a:p>
            <a:pPr marL="0" marR="0" lvl="0" indent="-114300" algn="l" rtl="0">
              <a:lnSpc>
                <a:spcPct val="100000"/>
              </a:lnSpc>
              <a:spcBef>
                <a:spcPts val="0"/>
              </a:spcBef>
              <a:spcAft>
                <a:spcPts val="0"/>
              </a:spcAft>
              <a:buClr>
                <a:srgbClr val="005A9E"/>
              </a:buClr>
              <a:buSzPts val="1800"/>
              <a:buFont typeface="Arial"/>
              <a:buNone/>
            </a:pPr>
            <a:r>
              <a:rPr lang="en-US" sz="1800" b="1" i="0" u="none" strike="noStrike" cap="none">
                <a:solidFill>
                  <a:srgbClr val="005A9E"/>
                </a:solidFill>
                <a:latin typeface="Arial"/>
                <a:ea typeface="Arial"/>
                <a:cs typeface="Arial"/>
                <a:sym typeface="Arial"/>
              </a:rPr>
              <a:t>LT:   3               6              9              12            15</a:t>
            </a:r>
          </a:p>
        </p:txBody>
      </p:sp>
      <p:cxnSp>
        <p:nvCxnSpPr>
          <p:cNvPr id="744" name="Shape 744"/>
          <p:cNvCxnSpPr/>
          <p:nvPr/>
        </p:nvCxnSpPr>
        <p:spPr>
          <a:xfrm>
            <a:off x="8811978" y="789450"/>
            <a:ext cx="0" cy="4353875"/>
          </a:xfrm>
          <a:prstGeom prst="straightConnector1">
            <a:avLst/>
          </a:prstGeom>
          <a:noFill/>
          <a:ln w="28575" cap="flat" cmpd="sng">
            <a:solidFill>
              <a:schemeClr val="dk2"/>
            </a:solidFill>
            <a:prstDash val="dash"/>
            <a:round/>
            <a:headEnd type="none" w="med" len="med"/>
            <a:tailEnd type="none" w="med" len="med"/>
          </a:ln>
        </p:spPr>
      </p:cxnSp>
      <p:cxnSp>
        <p:nvCxnSpPr>
          <p:cNvPr id="745" name="Shape 745"/>
          <p:cNvCxnSpPr/>
          <p:nvPr/>
        </p:nvCxnSpPr>
        <p:spPr>
          <a:xfrm>
            <a:off x="6297378" y="789450"/>
            <a:ext cx="0" cy="4353875"/>
          </a:xfrm>
          <a:prstGeom prst="straightConnector1">
            <a:avLst/>
          </a:prstGeom>
          <a:noFill/>
          <a:ln w="28575" cap="flat" cmpd="sng">
            <a:solidFill>
              <a:schemeClr val="dk2"/>
            </a:solidFill>
            <a:prstDash val="dash"/>
            <a:round/>
            <a:headEnd type="none" w="med" len="med"/>
            <a:tailEnd type="none" w="med" len="med"/>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Shape 750"/>
          <p:cNvSpPr txBox="1">
            <a:spLocks noGrp="1"/>
          </p:cNvSpPr>
          <p:nvPr>
            <p:ph type="title"/>
          </p:nvPr>
        </p:nvSpPr>
        <p:spPr>
          <a:xfrm>
            <a:off x="311700" y="140225"/>
            <a:ext cx="8520600" cy="572700"/>
          </a:xfrm>
          <a:prstGeom prst="rect">
            <a:avLst/>
          </a:prstGeom>
          <a:no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chemeClr val="dk1"/>
              </a:buClr>
              <a:buSzPts val="3600"/>
              <a:buFont typeface="Arial Narrow"/>
              <a:buNone/>
            </a:pPr>
            <a:r>
              <a:rPr lang="en-US" sz="3600" b="0" i="0" u="none" strike="noStrike" cap="none">
                <a:solidFill>
                  <a:srgbClr val="005A9E"/>
                </a:solidFill>
                <a:latin typeface="Arial Narrow"/>
                <a:ea typeface="Arial Narrow"/>
                <a:cs typeface="Arial Narrow"/>
                <a:sym typeface="Arial Narrow"/>
              </a:rPr>
              <a:t>References</a:t>
            </a:r>
          </a:p>
        </p:txBody>
      </p:sp>
      <p:sp>
        <p:nvSpPr>
          <p:cNvPr id="751" name="Shape 751"/>
          <p:cNvSpPr txBox="1">
            <a:spLocks noGrp="1"/>
          </p:cNvSpPr>
          <p:nvPr>
            <p:ph type="body" idx="1"/>
          </p:nvPr>
        </p:nvSpPr>
        <p:spPr>
          <a:xfrm>
            <a:off x="311700" y="847675"/>
            <a:ext cx="8740200" cy="3416400"/>
          </a:xfrm>
          <a:prstGeom prst="rect">
            <a:avLst/>
          </a:prstGeom>
          <a:noFill/>
          <a:ln>
            <a:noFill/>
          </a:ln>
        </p:spPr>
        <p:txBody>
          <a:bodyPr wrap="square" lIns="91425" tIns="91425" rIns="91425" bIns="91425" anchor="t" anchorCtr="0">
            <a:noAutofit/>
          </a:bodyPr>
          <a:lstStyle/>
          <a:p>
            <a:pPr marL="0" marR="0" lvl="0" indent="-76200" algn="l" rtl="0">
              <a:lnSpc>
                <a:spcPct val="115000"/>
              </a:lnSpc>
              <a:spcBef>
                <a:spcPts val="0"/>
              </a:spcBef>
              <a:spcAft>
                <a:spcPts val="0"/>
              </a:spcAft>
              <a:buClr>
                <a:schemeClr val="dk2"/>
              </a:buClr>
              <a:buSzPts val="1200"/>
              <a:buFont typeface="Arial"/>
              <a:buNone/>
            </a:pPr>
            <a:r>
              <a:rPr lang="en-US" sz="1200" b="0" i="0" u="none" strike="noStrike" cap="none">
                <a:solidFill>
                  <a:schemeClr val="dk1"/>
                </a:solidFill>
                <a:latin typeface="Arial"/>
                <a:ea typeface="Arial"/>
                <a:cs typeface="Arial"/>
                <a:sym typeface="Arial"/>
              </a:rPr>
              <a:t>[1] Singer, H., Matheson, L., Grubb, R., Newman, A., &amp; Bouwer, D. (1996). Monitoring space weather with the GOES magnetometers. Proc. SPIE Vol. 2812, 2812, 299–308.</a:t>
            </a:r>
          </a:p>
          <a:p>
            <a:pPr marL="0" marR="0" lvl="0" indent="-76200" algn="l" rtl="0">
              <a:lnSpc>
                <a:spcPct val="115000"/>
              </a:lnSpc>
              <a:spcBef>
                <a:spcPts val="0"/>
              </a:spcBef>
              <a:spcAft>
                <a:spcPts val="0"/>
              </a:spcAft>
              <a:buClr>
                <a:schemeClr val="dk2"/>
              </a:buClr>
              <a:buSzPts val="1200"/>
              <a:buFont typeface="Arial"/>
              <a:buNone/>
            </a:pPr>
            <a:r>
              <a:rPr lang="en-US" sz="1200" b="0" i="0" u="none" strike="noStrike" cap="none">
                <a:solidFill>
                  <a:schemeClr val="dk1"/>
                </a:solidFill>
                <a:latin typeface="Arial"/>
                <a:ea typeface="Arial"/>
                <a:cs typeface="Arial"/>
                <a:sym typeface="Arial"/>
              </a:rPr>
              <a:t>[2] Hughes, W. J., McPherron, R. L., Barfield, J. N., &amp; Mauk, B. H. (1979). A compressional Pc4 pulsation observed by three satellites in geostationary orbit near local midnight. Planetary and Space Science, 27, 821–840. http://doi.org/10.1016/0032-0633(79)90010-2.</a:t>
            </a:r>
          </a:p>
          <a:p>
            <a:pPr marL="0" marR="0" lvl="0" indent="-76200" algn="l" rtl="0">
              <a:lnSpc>
                <a:spcPct val="115000"/>
              </a:lnSpc>
              <a:spcBef>
                <a:spcPts val="0"/>
              </a:spcBef>
              <a:spcAft>
                <a:spcPts val="0"/>
              </a:spcAft>
              <a:buClr>
                <a:schemeClr val="dk2"/>
              </a:buClr>
              <a:buSzPts val="1200"/>
              <a:buFont typeface="Arial"/>
              <a:buNone/>
            </a:pPr>
            <a:r>
              <a:rPr lang="en-US" sz="1200" b="0" i="0" u="none" strike="noStrike" cap="none">
                <a:solidFill>
                  <a:schemeClr val="dk1"/>
                </a:solidFill>
                <a:latin typeface="Arial"/>
                <a:ea typeface="Arial"/>
                <a:cs typeface="Arial"/>
                <a:sym typeface="Arial"/>
              </a:rPr>
              <a:t>[3] Le, G., Chi, P. J., Strangeway, R. J., &amp; Slavin, J. A. (2011). Observations of a unique type of ULF wave by low-altitude Space Technology 5 satellites. Journal of Geophysical Research, 116(A8), http://doi.org/10.1029/2011JA016574.</a:t>
            </a:r>
          </a:p>
          <a:p>
            <a:pPr marL="0" marR="0" lvl="0" indent="-76200" algn="l" rtl="0">
              <a:lnSpc>
                <a:spcPct val="115000"/>
              </a:lnSpc>
              <a:spcBef>
                <a:spcPts val="0"/>
              </a:spcBef>
              <a:spcAft>
                <a:spcPts val="0"/>
              </a:spcAft>
              <a:buClr>
                <a:schemeClr val="dk2"/>
              </a:buClr>
              <a:buSzPts val="1200"/>
              <a:buFont typeface="Arial"/>
              <a:buNone/>
            </a:pPr>
            <a:r>
              <a:rPr lang="en-US" sz="1200" b="0" i="0" u="none" strike="noStrike" cap="none">
                <a:solidFill>
                  <a:schemeClr val="dk1"/>
                </a:solidFill>
                <a:latin typeface="Arial"/>
                <a:ea typeface="Arial"/>
                <a:cs typeface="Arial"/>
                <a:sym typeface="Arial"/>
              </a:rPr>
              <a:t>[4] Chi, P. J., Johnson, J., Porazik, P. (2015). High-m Poloidal Waves Observed in Low Earth Orbit and Their Implications for Energetic Particles in the Magnetosphere, Fall AGU 2015, San Francisco.</a:t>
            </a:r>
          </a:p>
          <a:p>
            <a:pPr marL="0" marR="0" lvl="0" indent="-76200" algn="l" rtl="0">
              <a:lnSpc>
                <a:spcPct val="115000"/>
              </a:lnSpc>
              <a:spcBef>
                <a:spcPts val="0"/>
              </a:spcBef>
              <a:spcAft>
                <a:spcPts val="0"/>
              </a:spcAft>
              <a:buClr>
                <a:schemeClr val="dk2"/>
              </a:buClr>
              <a:buSzPts val="1200"/>
              <a:buFont typeface="Arial"/>
              <a:buNone/>
            </a:pPr>
            <a:r>
              <a:rPr lang="en-US" sz="1200" b="0" i="0" u="none" strike="noStrike" cap="none">
                <a:solidFill>
                  <a:schemeClr val="dk1"/>
                </a:solidFill>
                <a:latin typeface="Arial"/>
                <a:ea typeface="Arial"/>
                <a:cs typeface="Arial"/>
                <a:sym typeface="Arial"/>
              </a:rPr>
              <a:t>[5] Cummings et al. (1969), JGR, 74, 778-793, 1969 and Ozeke et al.(2009), JGR, 114, A01214].</a:t>
            </a:r>
          </a:p>
          <a:p>
            <a:pPr marL="0" marR="0" lvl="0" indent="-76200" algn="l" rtl="0">
              <a:lnSpc>
                <a:spcPct val="115000"/>
              </a:lnSpc>
              <a:spcBef>
                <a:spcPts val="0"/>
              </a:spcBef>
              <a:spcAft>
                <a:spcPts val="0"/>
              </a:spcAft>
              <a:buClr>
                <a:schemeClr val="dk2"/>
              </a:buClr>
              <a:buSzPts val="1200"/>
              <a:buFont typeface="Arial"/>
              <a:buNone/>
            </a:pPr>
            <a:r>
              <a:rPr lang="en-US" sz="1200" b="0" i="0" u="none" strike="noStrike" cap="none">
                <a:solidFill>
                  <a:schemeClr val="dk1"/>
                </a:solidFill>
                <a:latin typeface="Arial"/>
                <a:ea typeface="Arial"/>
                <a:cs typeface="Arial"/>
                <a:sym typeface="Arial"/>
              </a:rPr>
              <a:t>[6] Abdelqader, A., Redmon, R. J., Rodriguez, J. V. (2016), Magnetospheric Waves at Geostationary Orbit, NOAA Hollings Scholar project report.</a:t>
            </a:r>
          </a:p>
          <a:p>
            <a:pPr marL="0" marR="0" lvl="0" indent="-76200" algn="l" rtl="0">
              <a:lnSpc>
                <a:spcPct val="115000"/>
              </a:lnSpc>
              <a:spcBef>
                <a:spcPts val="0"/>
              </a:spcBef>
              <a:spcAft>
                <a:spcPts val="0"/>
              </a:spcAft>
              <a:buClr>
                <a:schemeClr val="dk2"/>
              </a:buClr>
              <a:buSzPts val="1200"/>
              <a:buFont typeface="Arial"/>
              <a:buNone/>
            </a:pPr>
            <a:r>
              <a:rPr lang="en-US" sz="1200" b="0" i="0" u="none" strike="noStrike" cap="none">
                <a:solidFill>
                  <a:schemeClr val="dk1"/>
                </a:solidFill>
                <a:latin typeface="Arial"/>
                <a:ea typeface="Arial"/>
                <a:cs typeface="Arial"/>
                <a:sym typeface="Arial"/>
              </a:rPr>
              <a:t>[8] www.whitehouse.gov/sites/default/files/microsites/ostp/ostp_public_access_memo_2013.pdf</a:t>
            </a:r>
          </a:p>
          <a:p>
            <a:pPr marL="0" marR="0" lvl="0" indent="-76200" algn="l" rtl="0">
              <a:lnSpc>
                <a:spcPct val="115000"/>
              </a:lnSpc>
              <a:spcBef>
                <a:spcPts val="0"/>
              </a:spcBef>
              <a:spcAft>
                <a:spcPts val="0"/>
              </a:spcAft>
              <a:buClr>
                <a:schemeClr val="dk2"/>
              </a:buClr>
              <a:buSzPts val="1200"/>
              <a:buFont typeface="Arial"/>
              <a:buNone/>
            </a:pPr>
            <a:r>
              <a:rPr lang="en-US" sz="1200" b="0" i="0" u="none" strike="noStrike" cap="none">
                <a:solidFill>
                  <a:schemeClr val="dk1"/>
                </a:solidFill>
                <a:latin typeface="Arial"/>
                <a:ea typeface="Arial"/>
                <a:cs typeface="Arial"/>
                <a:sym typeface="Arial"/>
              </a:rPr>
              <a:t>[9] </a:t>
            </a:r>
            <a:r>
              <a:rPr lang="en-US" sz="1000" b="0" i="0" u="none" strike="noStrike" cap="none">
                <a:solidFill>
                  <a:schemeClr val="dk1"/>
                </a:solidFill>
                <a:latin typeface="Arial"/>
                <a:ea typeface="Arial"/>
                <a:cs typeface="Arial"/>
                <a:sym typeface="Arial"/>
              </a:rPr>
              <a:t>https://www.nosc.noaa.gov/EDMC/documents/workshop2013/DLB-20130625_EDM_Virtual_Workshop_Opening_Remarks.pdf</a:t>
            </a:r>
          </a:p>
          <a:p>
            <a:pPr marL="0" marR="0" lvl="0" indent="-76200" algn="l" rtl="0">
              <a:lnSpc>
                <a:spcPct val="115000"/>
              </a:lnSpc>
              <a:spcBef>
                <a:spcPts val="0"/>
              </a:spcBef>
              <a:spcAft>
                <a:spcPts val="0"/>
              </a:spcAft>
              <a:buClr>
                <a:schemeClr val="dk2"/>
              </a:buClr>
              <a:buSzPts val="1200"/>
              <a:buFont typeface="Arial"/>
              <a:buNone/>
            </a:pPr>
            <a:r>
              <a:rPr lang="en-US" sz="1200" b="0" i="0" u="none" strike="noStrike" cap="none">
                <a:solidFill>
                  <a:schemeClr val="dk1"/>
                </a:solidFill>
                <a:latin typeface="Arial"/>
                <a:ea typeface="Arial"/>
                <a:cs typeface="Arial"/>
                <a:sym typeface="Arial"/>
              </a:rPr>
              <a:t>[10] Huang, C.-L., H. E. Spence, H. J. Singer, and W. J. Hughes (2010), Modeling radiation belt radial diffusion in ULF wave fields: 1. Quantifying ULF wave power at geosynchronous orbit in observations and in global MHD model, J. Geophys. Res., 115(A6), doi:10.1029/91JA01860.</a:t>
            </a:r>
          </a:p>
          <a:p>
            <a:pPr marL="0" marR="0" lvl="0" indent="-76200" algn="l" rtl="0">
              <a:lnSpc>
                <a:spcPct val="115000"/>
              </a:lnSpc>
              <a:spcBef>
                <a:spcPts val="0"/>
              </a:spcBef>
              <a:spcAft>
                <a:spcPts val="0"/>
              </a:spcAft>
              <a:buClr>
                <a:schemeClr val="dk2"/>
              </a:buClr>
              <a:buSzPts val="1200"/>
              <a:buFont typeface="Arial"/>
              <a:buNone/>
            </a:pPr>
            <a:endParaRPr sz="1200" b="0" i="0" u="none" strike="noStrike" cap="none">
              <a:solidFill>
                <a:schemeClr val="dk1"/>
              </a:solidFill>
              <a:latin typeface="Arial"/>
              <a:ea typeface="Arial"/>
              <a:cs typeface="Arial"/>
              <a:sym typeface="Arial"/>
            </a:endParaRPr>
          </a:p>
          <a:p>
            <a:pPr marL="0" marR="0" lvl="0" indent="-76200" algn="l" rtl="0">
              <a:lnSpc>
                <a:spcPct val="115000"/>
              </a:lnSpc>
              <a:spcBef>
                <a:spcPts val="0"/>
              </a:spcBef>
              <a:spcAft>
                <a:spcPts val="0"/>
              </a:spcAft>
              <a:buClr>
                <a:schemeClr val="dk2"/>
              </a:buClr>
              <a:buSzPts val="1200"/>
              <a:buFont typeface="Arial"/>
              <a:buNone/>
            </a:pPr>
            <a:endParaRPr sz="1200" b="0" i="0" u="none" strike="noStrike" cap="none">
              <a:solidFill>
                <a:schemeClr val="dk1"/>
              </a:solidFill>
              <a:latin typeface="Arial"/>
              <a:ea typeface="Arial"/>
              <a:cs typeface="Arial"/>
              <a:sym typeface="Arial"/>
            </a:endParaRPr>
          </a:p>
        </p:txBody>
      </p:sp>
      <p:sp>
        <p:nvSpPr>
          <p:cNvPr id="752" name="Shape 752"/>
          <p:cNvSpPr txBox="1">
            <a:spLocks noGrp="1"/>
          </p:cNvSpPr>
          <p:nvPr>
            <p:ph type="sldNum" idx="12"/>
          </p:nvPr>
        </p:nvSpPr>
        <p:spPr>
          <a:xfrm>
            <a:off x="8595300" y="4749900"/>
            <a:ext cx="548700" cy="393600"/>
          </a:xfrm>
          <a:prstGeom prst="rect">
            <a:avLst/>
          </a:prstGeom>
          <a:noFill/>
          <a:ln>
            <a:noFill/>
          </a:ln>
        </p:spPr>
        <p:txBody>
          <a:bodyPr wrap="square" lIns="91425" tIns="91425" rIns="91425" bIns="91425" anchor="ctr" anchorCtr="0">
            <a:noAutofit/>
          </a:bodyPr>
          <a:lstStyle/>
          <a:p>
            <a:pPr marL="0" marR="0" lvl="0" indent="-66675" algn="r" rtl="0">
              <a:lnSpc>
                <a:spcPct val="100000"/>
              </a:lnSpc>
              <a:spcBef>
                <a:spcPts val="0"/>
              </a:spcBef>
              <a:spcAft>
                <a:spcPts val="0"/>
              </a:spcAft>
              <a:buClr>
                <a:srgbClr val="000000"/>
              </a:buClr>
              <a:buSzPts val="1050"/>
              <a:buFont typeface="Arial"/>
              <a:buNone/>
            </a:pPr>
            <a:fld id="{00000000-1234-1234-1234-123412341234}" type="slidenum">
              <a:rPr lang="en-US" sz="1050" b="0" i="0" u="none" strike="noStrike" cap="none">
                <a:solidFill>
                  <a:srgbClr val="000000"/>
                </a:solidFill>
                <a:latin typeface="Arial"/>
                <a:ea typeface="Arial"/>
                <a:cs typeface="Arial"/>
                <a:sym typeface="Arial"/>
              </a:rPr>
              <a:t>28</a:t>
            </a:fld>
            <a:endParaRPr lang="en-US" sz="105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145473" y="46375"/>
            <a:ext cx="8686827" cy="572700"/>
          </a:xfrm>
          <a:prstGeom prst="rect">
            <a:avLst/>
          </a:prstGeom>
          <a:no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chemeClr val="dk1"/>
              </a:buClr>
              <a:buSzPts val="3600"/>
              <a:buFont typeface="Arial Narrow"/>
              <a:buNone/>
            </a:pPr>
            <a:r>
              <a:rPr lang="en-US" sz="3600" b="0" i="0" u="none" strike="noStrike" cap="none">
                <a:solidFill>
                  <a:srgbClr val="005A9E"/>
                </a:solidFill>
                <a:latin typeface="Arial Narrow"/>
                <a:ea typeface="Arial Narrow"/>
                <a:cs typeface="Arial Narrow"/>
                <a:sym typeface="Arial Narrow"/>
              </a:rPr>
              <a:t>History: Improvements</a:t>
            </a:r>
          </a:p>
        </p:txBody>
      </p:sp>
      <p:sp>
        <p:nvSpPr>
          <p:cNvPr id="198" name="Shape 198"/>
          <p:cNvSpPr txBox="1">
            <a:spLocks noGrp="1"/>
          </p:cNvSpPr>
          <p:nvPr>
            <p:ph type="body" idx="1"/>
          </p:nvPr>
        </p:nvSpPr>
        <p:spPr>
          <a:xfrm>
            <a:off x="590750" y="762000"/>
            <a:ext cx="8156100" cy="3273600"/>
          </a:xfrm>
          <a:prstGeom prst="rect">
            <a:avLst/>
          </a:prstGeom>
          <a:noFill/>
          <a:ln>
            <a:noFill/>
          </a:ln>
        </p:spPr>
        <p:txBody>
          <a:bodyPr wrap="square" lIns="91425" tIns="91425" rIns="91425" bIns="91425" anchor="t" anchorCtr="0">
            <a:noAutofit/>
          </a:bodyPr>
          <a:lstStyle/>
          <a:p>
            <a:pPr marL="457200" marR="0" lvl="0" indent="-355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NOAA</a:t>
            </a:r>
            <a:r>
              <a:rPr lang="en-US" sz="2000" b="0" i="0" u="none" strike="noStrike" cap="none">
                <a:solidFill>
                  <a:schemeClr val="dk1"/>
                </a:solidFill>
                <a:latin typeface="Times New Roman"/>
                <a:ea typeface="Times New Roman"/>
                <a:cs typeface="Times New Roman"/>
                <a:sym typeface="Times New Roman"/>
              </a:rPr>
              <a:t>–</a:t>
            </a:r>
            <a:r>
              <a:rPr lang="en-US" sz="2000" b="0" i="0" u="none" strike="noStrike" cap="none">
                <a:solidFill>
                  <a:schemeClr val="dk1"/>
                </a:solidFill>
                <a:latin typeface="Calibri"/>
                <a:ea typeface="Calibri"/>
                <a:cs typeface="Calibri"/>
                <a:sym typeface="Calibri"/>
              </a:rPr>
              <a:t>longest GEO record of magnetic field observations.</a:t>
            </a:r>
          </a:p>
          <a:p>
            <a:pPr marL="457200" marR="0" lvl="0" indent="-355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SMS-1 (May 1974) </a:t>
            </a:r>
            <a:r>
              <a:rPr lang="en-US" sz="2000">
                <a:solidFill>
                  <a:schemeClr val="dk1"/>
                </a:solidFill>
                <a:latin typeface="Calibri"/>
                <a:ea typeface="Calibri"/>
                <a:cs typeface="Calibri"/>
                <a:sym typeface="Calibri"/>
              </a:rPr>
              <a:t>-</a:t>
            </a:r>
            <a:r>
              <a:rPr lang="en-US" sz="2000" b="0" i="0" u="none" strike="noStrike" cap="none">
                <a:solidFill>
                  <a:schemeClr val="dk1"/>
                </a:solidFill>
                <a:latin typeface="Calibri"/>
                <a:ea typeface="Calibri"/>
                <a:cs typeface="Calibri"/>
                <a:sym typeface="Calibri"/>
              </a:rPr>
              <a:t> era of operational mag measurements.</a:t>
            </a:r>
          </a:p>
          <a:p>
            <a:pPr marL="457200" marR="0" lvl="0" indent="-355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GOES-8-12 initiated April 13, 1994.</a:t>
            </a:r>
          </a:p>
          <a:p>
            <a:pPr marL="457200" marR="0" lvl="0" indent="-355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GOES-13-15 initiated May 24, 2006. Presently operational.</a:t>
            </a:r>
          </a:p>
          <a:p>
            <a:pPr marL="457200" marR="0" lvl="0" indent="-355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GOES-16 (first of GOES-R) </a:t>
            </a:r>
            <a:r>
              <a:rPr lang="en-US" sz="2000">
                <a:solidFill>
                  <a:schemeClr val="dk1"/>
                </a:solidFill>
                <a:latin typeface="Calibri"/>
                <a:ea typeface="Calibri"/>
                <a:cs typeface="Calibri"/>
                <a:sym typeface="Calibri"/>
              </a:rPr>
              <a:t>-</a:t>
            </a:r>
            <a:r>
              <a:rPr lang="en-US" sz="2000" b="0" i="0" u="none" strike="noStrike" cap="none">
                <a:solidFill>
                  <a:schemeClr val="dk1"/>
                </a:solidFill>
                <a:latin typeface="Calibri"/>
                <a:ea typeface="Calibri"/>
                <a:cs typeface="Calibri"/>
                <a:sym typeface="Calibri"/>
              </a:rPr>
              <a:t> launched Nov 19, 2016.</a:t>
            </a:r>
          </a:p>
        </p:txBody>
      </p:sp>
      <p:pic>
        <p:nvPicPr>
          <p:cNvPr id="199" name="Shape 199"/>
          <p:cNvPicPr preferRelativeResize="0"/>
          <p:nvPr/>
        </p:nvPicPr>
        <p:blipFill rotWithShape="1">
          <a:blip r:embed="rId3">
            <a:alphaModFix/>
          </a:blip>
          <a:srcRect/>
          <a:stretch/>
        </p:blipFill>
        <p:spPr>
          <a:xfrm>
            <a:off x="5591804" y="2809571"/>
            <a:ext cx="3155003" cy="2206349"/>
          </a:xfrm>
          <a:prstGeom prst="rect">
            <a:avLst/>
          </a:prstGeom>
          <a:noFill/>
          <a:ln>
            <a:noFill/>
          </a:ln>
          <a:effectLst>
            <a:outerShdw blurRad="292100" dist="139700" dir="2700000" algn="tl" rotWithShape="0">
              <a:srgbClr val="333333">
                <a:alpha val="64705"/>
              </a:srgbClr>
            </a:outerShdw>
          </a:effectLst>
        </p:spPr>
      </p:pic>
      <p:graphicFrame>
        <p:nvGraphicFramePr>
          <p:cNvPr id="200" name="Shape 200"/>
          <p:cNvGraphicFramePr/>
          <p:nvPr/>
        </p:nvGraphicFramePr>
        <p:xfrm>
          <a:off x="316400" y="2821000"/>
          <a:ext cx="5066175" cy="2194920"/>
        </p:xfrm>
        <a:graphic>
          <a:graphicData uri="http://schemas.openxmlformats.org/drawingml/2006/table">
            <a:tbl>
              <a:tblPr>
                <a:noFill/>
                <a:tableStyleId>{989D88B5-B308-48F0-8C83-25418764ADA9}</a:tableStyleId>
              </a:tblPr>
              <a:tblGrid>
                <a:gridCol w="1348825"/>
                <a:gridCol w="1200525"/>
                <a:gridCol w="1309175"/>
                <a:gridCol w="1207650"/>
              </a:tblGrid>
              <a:tr h="308675">
                <a:tc>
                  <a:txBody>
                    <a:bodyPr/>
                    <a:lstStyle/>
                    <a:p>
                      <a:pPr marL="0" marR="0" lvl="0" indent="-28575" algn="l" rtl="0">
                        <a:lnSpc>
                          <a:spcPct val="100000"/>
                        </a:lnSpc>
                        <a:spcBef>
                          <a:spcPts val="0"/>
                        </a:spcBef>
                        <a:spcAft>
                          <a:spcPts val="0"/>
                        </a:spcAft>
                        <a:buClr>
                          <a:srgbClr val="000000"/>
                        </a:buClr>
                        <a:buSzPts val="450"/>
                        <a:buFont typeface="Arial"/>
                        <a:buNone/>
                      </a:pPr>
                      <a:endParaRPr sz="1800" u="none" strike="noStrike" cap="none">
                        <a:solidFill>
                          <a:srgbClr val="000000"/>
                        </a:solidFill>
                        <a:latin typeface="Calibri"/>
                        <a:ea typeface="Calibri"/>
                        <a:cs typeface="Calibri"/>
                        <a:sym typeface="Calibri"/>
                      </a:endParaRPr>
                    </a:p>
                  </a:txBody>
                  <a:tcPr marL="0" marR="0" marT="45750" marB="45750">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28575" algn="ctr" rtl="0">
                        <a:lnSpc>
                          <a:spcPct val="100000"/>
                        </a:lnSpc>
                        <a:spcBef>
                          <a:spcPts val="0"/>
                        </a:spcBef>
                        <a:spcAft>
                          <a:spcPts val="0"/>
                        </a:spcAft>
                        <a:buClr>
                          <a:srgbClr val="FFFFFF"/>
                        </a:buClr>
                        <a:buSzPts val="450"/>
                        <a:buFont typeface="Calibri"/>
                        <a:buNone/>
                      </a:pPr>
                      <a:r>
                        <a:rPr lang="en-US" sz="1800" b="1" i="0" u="none" strike="noStrike" cap="none">
                          <a:solidFill>
                            <a:srgbClr val="FFFFFF"/>
                          </a:solidFill>
                          <a:latin typeface="Calibri"/>
                          <a:ea typeface="Calibri"/>
                          <a:cs typeface="Calibri"/>
                          <a:sym typeface="Calibri"/>
                        </a:rPr>
                        <a:t>GOES 8-12</a:t>
                      </a:r>
                    </a:p>
                  </a:txBody>
                  <a:tcPr marL="0" marR="0" marT="45750" marB="45750">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28575" algn="ctr" rtl="0">
                        <a:lnSpc>
                          <a:spcPct val="100000"/>
                        </a:lnSpc>
                        <a:spcBef>
                          <a:spcPts val="0"/>
                        </a:spcBef>
                        <a:spcAft>
                          <a:spcPts val="0"/>
                        </a:spcAft>
                        <a:buClr>
                          <a:srgbClr val="FFFFFF"/>
                        </a:buClr>
                        <a:buSzPts val="450"/>
                        <a:buFont typeface="Calibri"/>
                        <a:buNone/>
                      </a:pPr>
                      <a:r>
                        <a:rPr lang="en-US" sz="1800" b="1" i="0" u="none" strike="noStrike" cap="none">
                          <a:solidFill>
                            <a:srgbClr val="FFFFFF"/>
                          </a:solidFill>
                          <a:latin typeface="Calibri"/>
                          <a:ea typeface="Calibri"/>
                          <a:cs typeface="Calibri"/>
                          <a:sym typeface="Calibri"/>
                        </a:rPr>
                        <a:t>GOES 13-15</a:t>
                      </a:r>
                    </a:p>
                  </a:txBody>
                  <a:tcPr marL="0" marR="0" marT="45750" marB="45750">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28575" algn="ctr" rtl="0">
                        <a:lnSpc>
                          <a:spcPct val="100000"/>
                        </a:lnSpc>
                        <a:spcBef>
                          <a:spcPts val="0"/>
                        </a:spcBef>
                        <a:spcAft>
                          <a:spcPts val="0"/>
                        </a:spcAft>
                        <a:buClr>
                          <a:srgbClr val="FFFFFF"/>
                        </a:buClr>
                        <a:buSzPts val="450"/>
                        <a:buFont typeface="Calibri"/>
                        <a:buNone/>
                      </a:pPr>
                      <a:r>
                        <a:rPr lang="en-US" sz="1800" b="1" i="0" u="none" strike="noStrike" cap="none">
                          <a:solidFill>
                            <a:srgbClr val="FFFFFF"/>
                          </a:solidFill>
                          <a:latin typeface="Calibri"/>
                          <a:ea typeface="Calibri"/>
                          <a:cs typeface="Calibri"/>
                          <a:sym typeface="Calibri"/>
                        </a:rPr>
                        <a:t>GOES R</a:t>
                      </a:r>
                      <a:r>
                        <a:rPr lang="en-US" sz="1800" b="1" u="none" strike="noStrike" cap="none">
                          <a:solidFill>
                            <a:srgbClr val="FFFFFF"/>
                          </a:solidFill>
                          <a:latin typeface="Calibri"/>
                          <a:ea typeface="Calibri"/>
                          <a:cs typeface="Calibri"/>
                          <a:sym typeface="Calibri"/>
                        </a:rPr>
                        <a:t>-</a:t>
                      </a:r>
                      <a:r>
                        <a:rPr lang="en-US" sz="1800" b="1" i="0" u="none" strike="noStrike" cap="none">
                          <a:solidFill>
                            <a:srgbClr val="FFFFFF"/>
                          </a:solidFill>
                          <a:latin typeface="Calibri"/>
                          <a:ea typeface="Calibri"/>
                          <a:cs typeface="Calibri"/>
                          <a:sym typeface="Calibri"/>
                        </a:rPr>
                        <a:t>U</a:t>
                      </a:r>
                    </a:p>
                  </a:txBody>
                  <a:tcPr marL="0" marR="0" marT="45750" marB="45750">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r>
              <a:tr h="341475">
                <a:tc>
                  <a:txBody>
                    <a:bodyPr/>
                    <a:lstStyle/>
                    <a:p>
                      <a:pPr marL="0" marR="0" lvl="0" indent="-28575" algn="l" rtl="0">
                        <a:lnSpc>
                          <a:spcPct val="100000"/>
                        </a:lnSpc>
                        <a:spcBef>
                          <a:spcPts val="0"/>
                        </a:spcBef>
                        <a:spcAft>
                          <a:spcPts val="0"/>
                        </a:spcAft>
                        <a:buClr>
                          <a:srgbClr val="000000"/>
                        </a:buClr>
                        <a:buSzPts val="450"/>
                        <a:buFont typeface="Calibri"/>
                        <a:buNone/>
                      </a:pPr>
                      <a:r>
                        <a:rPr lang="en-US" sz="1800" u="none" strike="noStrike" cap="none">
                          <a:latin typeface="Calibri"/>
                          <a:ea typeface="Calibri"/>
                          <a:cs typeface="Calibri"/>
                          <a:sym typeface="Calibri"/>
                        </a:rPr>
                        <a:t># F</a:t>
                      </a:r>
                      <a:r>
                        <a:rPr lang="en-US" sz="1800" b="0" i="0" u="none" strike="noStrike" cap="none">
                          <a:solidFill>
                            <a:srgbClr val="000000"/>
                          </a:solidFill>
                          <a:latin typeface="Calibri"/>
                          <a:ea typeface="Calibri"/>
                          <a:cs typeface="Calibri"/>
                          <a:sym typeface="Calibri"/>
                        </a:rPr>
                        <a:t>luxgates</a:t>
                      </a:r>
                    </a:p>
                  </a:txBody>
                  <a:tcPr marL="0" marR="0" marT="45750" marB="45750"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D0D8E8"/>
                    </a:solidFill>
                  </a:tcPr>
                </a:tc>
                <a:tc>
                  <a:txBody>
                    <a:bodyPr/>
                    <a:lstStyle/>
                    <a:p>
                      <a:pPr marL="0" marR="0" lvl="0" indent="-28575" algn="ctr" rtl="0">
                        <a:lnSpc>
                          <a:spcPct val="100000"/>
                        </a:lnSpc>
                        <a:spcBef>
                          <a:spcPts val="0"/>
                        </a:spcBef>
                        <a:spcAft>
                          <a:spcPts val="0"/>
                        </a:spcAft>
                        <a:buClr>
                          <a:srgbClr val="000000"/>
                        </a:buClr>
                        <a:buSzPts val="450"/>
                        <a:buFont typeface="Calibri"/>
                        <a:buNone/>
                      </a:pPr>
                      <a:r>
                        <a:rPr lang="en-US" sz="1800" b="0" i="0" u="none" strike="noStrike" cap="none">
                          <a:solidFill>
                            <a:srgbClr val="000000"/>
                          </a:solidFill>
                          <a:latin typeface="Calibri"/>
                          <a:ea typeface="Calibri"/>
                          <a:cs typeface="Calibri"/>
                          <a:sym typeface="Calibri"/>
                        </a:rPr>
                        <a:t>2*</a:t>
                      </a:r>
                    </a:p>
                  </a:txBody>
                  <a:tcPr marL="0" marR="0" marT="45750" marB="45750"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D0D8E8"/>
                    </a:solidFill>
                  </a:tcPr>
                </a:tc>
                <a:tc>
                  <a:txBody>
                    <a:bodyPr/>
                    <a:lstStyle/>
                    <a:p>
                      <a:pPr marL="0" marR="0" lvl="0" indent="-28575" algn="ctr" rtl="0">
                        <a:lnSpc>
                          <a:spcPct val="100000"/>
                        </a:lnSpc>
                        <a:spcBef>
                          <a:spcPts val="0"/>
                        </a:spcBef>
                        <a:spcAft>
                          <a:spcPts val="0"/>
                        </a:spcAft>
                        <a:buClr>
                          <a:srgbClr val="000000"/>
                        </a:buClr>
                        <a:buSzPts val="450"/>
                        <a:buFont typeface="Calibri"/>
                        <a:buNone/>
                      </a:pPr>
                      <a:r>
                        <a:rPr lang="en-US" sz="1800" b="0" i="0" u="none" strike="noStrike" cap="none">
                          <a:solidFill>
                            <a:srgbClr val="000000"/>
                          </a:solidFill>
                          <a:latin typeface="Calibri"/>
                          <a:ea typeface="Calibri"/>
                          <a:cs typeface="Calibri"/>
                          <a:sym typeface="Calibri"/>
                        </a:rPr>
                        <a:t>2</a:t>
                      </a:r>
                    </a:p>
                  </a:txBody>
                  <a:tcPr marL="0" marR="0" marT="45750" marB="45750"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D0D8E8"/>
                    </a:solidFill>
                  </a:tcPr>
                </a:tc>
                <a:tc>
                  <a:txBody>
                    <a:bodyPr/>
                    <a:lstStyle/>
                    <a:p>
                      <a:pPr marL="0" marR="0" lvl="0" indent="-28575" algn="ctr" rtl="0">
                        <a:lnSpc>
                          <a:spcPct val="100000"/>
                        </a:lnSpc>
                        <a:spcBef>
                          <a:spcPts val="0"/>
                        </a:spcBef>
                        <a:spcAft>
                          <a:spcPts val="0"/>
                        </a:spcAft>
                        <a:buClr>
                          <a:srgbClr val="000000"/>
                        </a:buClr>
                        <a:buSzPts val="450"/>
                        <a:buFont typeface="Calibri"/>
                        <a:buNone/>
                      </a:pPr>
                      <a:r>
                        <a:rPr lang="en-US" sz="1800" b="0" i="0" u="none" strike="noStrike" cap="none">
                          <a:solidFill>
                            <a:srgbClr val="000000"/>
                          </a:solidFill>
                          <a:latin typeface="Calibri"/>
                          <a:ea typeface="Calibri"/>
                          <a:cs typeface="Calibri"/>
                          <a:sym typeface="Calibri"/>
                        </a:rPr>
                        <a:t>2</a:t>
                      </a:r>
                    </a:p>
                  </a:txBody>
                  <a:tcPr marL="0" marR="0" marT="45750" marB="45750"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D0D8E8"/>
                    </a:solidFill>
                  </a:tcPr>
                </a:tc>
              </a:tr>
              <a:tr h="334925">
                <a:tc>
                  <a:txBody>
                    <a:bodyPr/>
                    <a:lstStyle/>
                    <a:p>
                      <a:pPr marL="0" marR="0" lvl="0" indent="-28575" algn="l" rtl="0">
                        <a:lnSpc>
                          <a:spcPct val="100000"/>
                        </a:lnSpc>
                        <a:spcBef>
                          <a:spcPts val="0"/>
                        </a:spcBef>
                        <a:spcAft>
                          <a:spcPts val="0"/>
                        </a:spcAft>
                        <a:buClr>
                          <a:srgbClr val="000000"/>
                        </a:buClr>
                        <a:buSzPts val="450"/>
                        <a:buFont typeface="Calibri"/>
                        <a:buNone/>
                      </a:pPr>
                      <a:r>
                        <a:rPr lang="en-US" sz="1800" b="0" i="0" u="none" strike="noStrike" cap="none">
                          <a:solidFill>
                            <a:srgbClr val="000000"/>
                          </a:solidFill>
                          <a:latin typeface="Calibri"/>
                          <a:ea typeface="Calibri"/>
                          <a:cs typeface="Calibri"/>
                          <a:sym typeface="Calibri"/>
                        </a:rPr>
                        <a:t>Sampling Rate</a:t>
                      </a:r>
                    </a:p>
                  </a:txBody>
                  <a:tcPr marL="0" marR="0" marT="45750" marB="45750"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9EDF4"/>
                    </a:solidFill>
                  </a:tcPr>
                </a:tc>
                <a:tc>
                  <a:txBody>
                    <a:bodyPr/>
                    <a:lstStyle/>
                    <a:p>
                      <a:pPr marL="0" marR="0" lvl="0" indent="-28575" algn="ctr" rtl="0">
                        <a:lnSpc>
                          <a:spcPct val="100000"/>
                        </a:lnSpc>
                        <a:spcBef>
                          <a:spcPts val="0"/>
                        </a:spcBef>
                        <a:spcAft>
                          <a:spcPts val="0"/>
                        </a:spcAft>
                        <a:buClr>
                          <a:srgbClr val="000000"/>
                        </a:buClr>
                        <a:buSzPts val="450"/>
                        <a:buFont typeface="Calibri"/>
                        <a:buNone/>
                      </a:pPr>
                      <a:r>
                        <a:rPr lang="en-US" sz="1800" b="0" i="0" u="none" strike="noStrike" cap="none">
                          <a:solidFill>
                            <a:srgbClr val="000000"/>
                          </a:solidFill>
                          <a:latin typeface="Calibri"/>
                          <a:ea typeface="Calibri"/>
                          <a:cs typeface="Calibri"/>
                          <a:sym typeface="Calibri"/>
                        </a:rPr>
                        <a:t>2 Hz</a:t>
                      </a:r>
                    </a:p>
                  </a:txBody>
                  <a:tcPr marL="0" marR="0" marT="45750" marB="45750"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9EDF4"/>
                    </a:solidFill>
                  </a:tcPr>
                </a:tc>
                <a:tc>
                  <a:txBody>
                    <a:bodyPr/>
                    <a:lstStyle/>
                    <a:p>
                      <a:pPr marL="0" marR="0" lvl="0" indent="-28575" algn="ctr" rtl="0">
                        <a:lnSpc>
                          <a:spcPct val="100000"/>
                        </a:lnSpc>
                        <a:spcBef>
                          <a:spcPts val="0"/>
                        </a:spcBef>
                        <a:spcAft>
                          <a:spcPts val="0"/>
                        </a:spcAft>
                        <a:buClr>
                          <a:srgbClr val="000000"/>
                        </a:buClr>
                        <a:buSzPts val="450"/>
                        <a:buFont typeface="Calibri"/>
                        <a:buNone/>
                      </a:pPr>
                      <a:r>
                        <a:rPr lang="en-US" sz="1800" b="0" i="0" u="none" strike="noStrike" cap="none">
                          <a:solidFill>
                            <a:srgbClr val="000000"/>
                          </a:solidFill>
                          <a:latin typeface="Calibri"/>
                          <a:ea typeface="Calibri"/>
                          <a:cs typeface="Calibri"/>
                          <a:sym typeface="Calibri"/>
                        </a:rPr>
                        <a:t>2 Hz</a:t>
                      </a:r>
                    </a:p>
                  </a:txBody>
                  <a:tcPr marL="0" marR="0" marT="45750" marB="45750"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9EDF4"/>
                    </a:solidFill>
                  </a:tcPr>
                </a:tc>
                <a:tc>
                  <a:txBody>
                    <a:bodyPr/>
                    <a:lstStyle/>
                    <a:p>
                      <a:pPr marL="0" marR="0" lvl="0" indent="-28575" algn="ctr" rtl="0">
                        <a:lnSpc>
                          <a:spcPct val="100000"/>
                        </a:lnSpc>
                        <a:spcBef>
                          <a:spcPts val="0"/>
                        </a:spcBef>
                        <a:spcAft>
                          <a:spcPts val="0"/>
                        </a:spcAft>
                        <a:buClr>
                          <a:srgbClr val="000000"/>
                        </a:buClr>
                        <a:buSzPts val="450"/>
                        <a:buFont typeface="Calibri"/>
                        <a:buNone/>
                      </a:pPr>
                      <a:r>
                        <a:rPr lang="en-US" sz="1800" i="0" u="none" strike="noStrike" cap="none">
                          <a:solidFill>
                            <a:srgbClr val="000000"/>
                          </a:solidFill>
                          <a:latin typeface="Calibri"/>
                          <a:ea typeface="Calibri"/>
                          <a:cs typeface="Calibri"/>
                          <a:sym typeface="Calibri"/>
                        </a:rPr>
                        <a:t>10 Hz</a:t>
                      </a:r>
                    </a:p>
                  </a:txBody>
                  <a:tcPr marL="0" marR="0" marT="45750" marB="45750"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9EDF4"/>
                    </a:solidFill>
                  </a:tcPr>
                </a:tc>
              </a:tr>
              <a:tr h="302125">
                <a:tc>
                  <a:txBody>
                    <a:bodyPr/>
                    <a:lstStyle/>
                    <a:p>
                      <a:pPr marL="0" marR="0" lvl="0" indent="-28575" algn="l" rtl="0">
                        <a:lnSpc>
                          <a:spcPct val="100000"/>
                        </a:lnSpc>
                        <a:spcBef>
                          <a:spcPts val="0"/>
                        </a:spcBef>
                        <a:spcAft>
                          <a:spcPts val="0"/>
                        </a:spcAft>
                        <a:buClr>
                          <a:srgbClr val="000000"/>
                        </a:buClr>
                        <a:buSzPts val="450"/>
                        <a:buFont typeface="Calibri"/>
                        <a:buNone/>
                      </a:pPr>
                      <a:r>
                        <a:rPr lang="en-US" sz="1800" b="0" i="0" u="none" strike="noStrike" cap="none">
                          <a:solidFill>
                            <a:srgbClr val="000000"/>
                          </a:solidFill>
                          <a:latin typeface="Calibri"/>
                          <a:ea typeface="Calibri"/>
                          <a:cs typeface="Calibri"/>
                          <a:sym typeface="Calibri"/>
                        </a:rPr>
                        <a:t>Filter Cutoff</a:t>
                      </a:r>
                    </a:p>
                  </a:txBody>
                  <a:tcPr marL="0" marR="0" marT="45750" marB="45750"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D0D8E8"/>
                    </a:solidFill>
                  </a:tcPr>
                </a:tc>
                <a:tc>
                  <a:txBody>
                    <a:bodyPr/>
                    <a:lstStyle/>
                    <a:p>
                      <a:pPr marL="0" marR="0" lvl="0" indent="-28575" algn="ctr" rtl="0">
                        <a:lnSpc>
                          <a:spcPct val="100000"/>
                        </a:lnSpc>
                        <a:spcBef>
                          <a:spcPts val="0"/>
                        </a:spcBef>
                        <a:spcAft>
                          <a:spcPts val="0"/>
                        </a:spcAft>
                        <a:buClr>
                          <a:srgbClr val="000000"/>
                        </a:buClr>
                        <a:buSzPts val="450"/>
                        <a:buFont typeface="Calibri"/>
                        <a:buNone/>
                      </a:pPr>
                      <a:r>
                        <a:rPr lang="en-US" sz="1800" b="0" i="0" u="none" strike="noStrike" cap="none">
                          <a:solidFill>
                            <a:srgbClr val="000000"/>
                          </a:solidFill>
                          <a:latin typeface="Calibri"/>
                          <a:ea typeface="Calibri"/>
                          <a:cs typeface="Calibri"/>
                          <a:sym typeface="Calibri"/>
                        </a:rPr>
                        <a:t>0.5 Hz</a:t>
                      </a:r>
                    </a:p>
                  </a:txBody>
                  <a:tcPr marL="0" marR="0" marT="45750" marB="45750"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D0D8E8"/>
                    </a:solidFill>
                  </a:tcPr>
                </a:tc>
                <a:tc>
                  <a:txBody>
                    <a:bodyPr/>
                    <a:lstStyle/>
                    <a:p>
                      <a:pPr marL="0" marR="0" lvl="0" indent="-28575" algn="ctr" rtl="0">
                        <a:lnSpc>
                          <a:spcPct val="100000"/>
                        </a:lnSpc>
                        <a:spcBef>
                          <a:spcPts val="0"/>
                        </a:spcBef>
                        <a:spcAft>
                          <a:spcPts val="0"/>
                        </a:spcAft>
                        <a:buClr>
                          <a:srgbClr val="000000"/>
                        </a:buClr>
                        <a:buSzPts val="450"/>
                        <a:buFont typeface="Calibri"/>
                        <a:buNone/>
                      </a:pPr>
                      <a:r>
                        <a:rPr lang="en-US" sz="1800" b="0" i="0" u="none" strike="noStrike" cap="none">
                          <a:solidFill>
                            <a:srgbClr val="000000"/>
                          </a:solidFill>
                          <a:latin typeface="Calibri"/>
                          <a:ea typeface="Calibri"/>
                          <a:cs typeface="Calibri"/>
                          <a:sym typeface="Calibri"/>
                        </a:rPr>
                        <a:t>0.5 Hz</a:t>
                      </a:r>
                    </a:p>
                  </a:txBody>
                  <a:tcPr marL="0" marR="0" marT="45750" marB="45750"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D0D8E8"/>
                    </a:solidFill>
                  </a:tcPr>
                </a:tc>
                <a:tc>
                  <a:txBody>
                    <a:bodyPr/>
                    <a:lstStyle/>
                    <a:p>
                      <a:pPr marL="0" marR="0" lvl="0" indent="-28575" algn="ctr" rtl="0">
                        <a:lnSpc>
                          <a:spcPct val="100000"/>
                        </a:lnSpc>
                        <a:spcBef>
                          <a:spcPts val="0"/>
                        </a:spcBef>
                        <a:spcAft>
                          <a:spcPts val="0"/>
                        </a:spcAft>
                        <a:buClr>
                          <a:srgbClr val="000000"/>
                        </a:buClr>
                        <a:buSzPts val="450"/>
                        <a:buFont typeface="Calibri"/>
                        <a:buNone/>
                      </a:pPr>
                      <a:r>
                        <a:rPr lang="en-US" sz="1800" i="0" u="none" strike="noStrike" cap="none">
                          <a:solidFill>
                            <a:srgbClr val="000000"/>
                          </a:solidFill>
                          <a:latin typeface="Calibri"/>
                          <a:ea typeface="Calibri"/>
                          <a:cs typeface="Calibri"/>
                          <a:sym typeface="Calibri"/>
                        </a:rPr>
                        <a:t>~2.5 Hz</a:t>
                      </a:r>
                    </a:p>
                  </a:txBody>
                  <a:tcPr marL="0" marR="0" marT="45750" marB="45750"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D0D8E8"/>
                    </a:solidFill>
                  </a:tcPr>
                </a:tc>
              </a:tr>
              <a:tr h="275875">
                <a:tc>
                  <a:txBody>
                    <a:bodyPr/>
                    <a:lstStyle/>
                    <a:p>
                      <a:pPr marL="0" marR="0" lvl="0" indent="-28575" algn="l" rtl="0">
                        <a:lnSpc>
                          <a:spcPct val="100000"/>
                        </a:lnSpc>
                        <a:spcBef>
                          <a:spcPts val="0"/>
                        </a:spcBef>
                        <a:spcAft>
                          <a:spcPts val="0"/>
                        </a:spcAft>
                        <a:buClr>
                          <a:srgbClr val="000000"/>
                        </a:buClr>
                        <a:buSzPts val="450"/>
                        <a:buFont typeface="Calibri"/>
                        <a:buNone/>
                      </a:pPr>
                      <a:r>
                        <a:rPr lang="en-US" sz="1800" u="none" strike="noStrike" cap="none">
                          <a:latin typeface="Calibri"/>
                          <a:ea typeface="Calibri"/>
                          <a:cs typeface="Calibri"/>
                          <a:sym typeface="Calibri"/>
                        </a:rPr>
                        <a:t>Accuracy BOL</a:t>
                      </a:r>
                    </a:p>
                  </a:txBody>
                  <a:tcPr marL="0" marR="0" marT="45750" marB="45750"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9EDF4"/>
                    </a:solidFill>
                  </a:tcPr>
                </a:tc>
                <a:tc>
                  <a:txBody>
                    <a:bodyPr/>
                    <a:lstStyle/>
                    <a:p>
                      <a:pPr marL="0" marR="0" lvl="0" indent="-114300" algn="ctr" rtl="0">
                        <a:lnSpc>
                          <a:spcPct val="100000"/>
                        </a:lnSpc>
                        <a:spcBef>
                          <a:spcPts val="0"/>
                        </a:spcBef>
                        <a:spcAft>
                          <a:spcPts val="0"/>
                        </a:spcAft>
                        <a:buClr>
                          <a:srgbClr val="000000"/>
                        </a:buClr>
                        <a:buSzPts val="1800"/>
                        <a:buFont typeface="Arial"/>
                        <a:buNone/>
                      </a:pPr>
                      <a:r>
                        <a:rPr lang="en-US" sz="1800" u="none" strike="noStrike" cap="none"/>
                        <a:t>1 nT/axis</a:t>
                      </a:r>
                    </a:p>
                  </a:txBody>
                  <a:tcPr marL="0" marR="0" marT="45750" marB="45750"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9EDF4"/>
                    </a:solidFill>
                  </a:tcPr>
                </a:tc>
                <a:tc>
                  <a:txBody>
                    <a:bodyPr/>
                    <a:lstStyle/>
                    <a:p>
                      <a:pPr marL="0" marR="0" lvl="0" indent="-69849" algn="ctr" rtl="0">
                        <a:lnSpc>
                          <a:spcPct val="100000"/>
                        </a:lnSpc>
                        <a:spcBef>
                          <a:spcPts val="0"/>
                        </a:spcBef>
                        <a:spcAft>
                          <a:spcPts val="0"/>
                        </a:spcAft>
                        <a:buClr>
                          <a:schemeClr val="dk1"/>
                        </a:buClr>
                        <a:buSzPts val="1100"/>
                        <a:buFont typeface="Arial"/>
                        <a:buNone/>
                      </a:pPr>
                      <a:r>
                        <a:rPr lang="en-US" sz="1800" u="none" strike="noStrike" cap="none">
                          <a:solidFill>
                            <a:schemeClr val="dk1"/>
                          </a:solidFill>
                        </a:rPr>
                        <a:t>1 nT/axis</a:t>
                      </a:r>
                    </a:p>
                  </a:txBody>
                  <a:tcPr marL="0" marR="0" marT="45750" marB="45750"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9EDF4"/>
                    </a:solidFill>
                  </a:tcPr>
                </a:tc>
                <a:tc>
                  <a:txBody>
                    <a:bodyPr/>
                    <a:lstStyle/>
                    <a:p>
                      <a:pPr marL="0" marR="0" lvl="0" indent="-114300" algn="ctr" rtl="0">
                        <a:lnSpc>
                          <a:spcPct val="100000"/>
                        </a:lnSpc>
                        <a:spcBef>
                          <a:spcPts val="0"/>
                        </a:spcBef>
                        <a:spcAft>
                          <a:spcPts val="0"/>
                        </a:spcAft>
                        <a:buClr>
                          <a:srgbClr val="000000"/>
                        </a:buClr>
                        <a:buSzPts val="1800"/>
                        <a:buFont typeface="Arial"/>
                        <a:buNone/>
                      </a:pPr>
                      <a:r>
                        <a:rPr lang="en-US" sz="1800" u="none" strike="noStrike" cap="none"/>
                        <a:t>TBD</a:t>
                      </a:r>
                    </a:p>
                  </a:txBody>
                  <a:tcPr marL="0" marR="0" marT="45750" marB="45750"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9EDF4"/>
                    </a:solidFill>
                  </a:tcPr>
                </a:tc>
              </a:tr>
              <a:tr h="269300">
                <a:tc>
                  <a:txBody>
                    <a:bodyPr/>
                    <a:lstStyle/>
                    <a:p>
                      <a:pPr marL="0" marR="0" lvl="0" indent="-28575" algn="l" rtl="0">
                        <a:lnSpc>
                          <a:spcPct val="100000"/>
                        </a:lnSpc>
                        <a:spcBef>
                          <a:spcPts val="0"/>
                        </a:spcBef>
                        <a:spcAft>
                          <a:spcPts val="0"/>
                        </a:spcAft>
                        <a:buClr>
                          <a:srgbClr val="000000"/>
                        </a:buClr>
                        <a:buSzPts val="450"/>
                        <a:buFont typeface="Calibri"/>
                        <a:buNone/>
                      </a:pPr>
                      <a:r>
                        <a:rPr lang="en-US" sz="1800" b="0" i="0" u="none" strike="noStrike" cap="none">
                          <a:solidFill>
                            <a:srgbClr val="000000"/>
                          </a:solidFill>
                          <a:latin typeface="Calibri"/>
                          <a:ea typeface="Calibri"/>
                          <a:cs typeface="Calibri"/>
                          <a:sym typeface="Calibri"/>
                        </a:rPr>
                        <a:t>Boom Length</a:t>
                      </a:r>
                    </a:p>
                  </a:txBody>
                  <a:tcPr marL="0" marR="0" marT="45750" marB="45750"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9EDF4"/>
                    </a:solidFill>
                  </a:tcPr>
                </a:tc>
                <a:tc>
                  <a:txBody>
                    <a:bodyPr/>
                    <a:lstStyle/>
                    <a:p>
                      <a:pPr marL="0" marR="0" lvl="0" indent="-28575" algn="ctr" rtl="0">
                        <a:lnSpc>
                          <a:spcPct val="100000"/>
                        </a:lnSpc>
                        <a:spcBef>
                          <a:spcPts val="0"/>
                        </a:spcBef>
                        <a:spcAft>
                          <a:spcPts val="0"/>
                        </a:spcAft>
                        <a:buClr>
                          <a:srgbClr val="000000"/>
                        </a:buClr>
                        <a:buSzPts val="450"/>
                        <a:buFont typeface="Calibri"/>
                        <a:buNone/>
                      </a:pPr>
                      <a:r>
                        <a:rPr lang="en-US" sz="1800" b="0" i="0" u="none" strike="noStrike" cap="none">
                          <a:solidFill>
                            <a:srgbClr val="000000"/>
                          </a:solidFill>
                          <a:latin typeface="Calibri"/>
                          <a:ea typeface="Calibri"/>
                          <a:cs typeface="Calibri"/>
                          <a:sym typeface="Calibri"/>
                        </a:rPr>
                        <a:t>3 m</a:t>
                      </a:r>
                    </a:p>
                  </a:txBody>
                  <a:tcPr marL="0" marR="0" marT="45750" marB="45750"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9EDF4"/>
                    </a:solidFill>
                  </a:tcPr>
                </a:tc>
                <a:tc>
                  <a:txBody>
                    <a:bodyPr/>
                    <a:lstStyle/>
                    <a:p>
                      <a:pPr marL="0" marR="0" lvl="0" indent="-28575" algn="ctr" rtl="0">
                        <a:lnSpc>
                          <a:spcPct val="100000"/>
                        </a:lnSpc>
                        <a:spcBef>
                          <a:spcPts val="0"/>
                        </a:spcBef>
                        <a:spcAft>
                          <a:spcPts val="0"/>
                        </a:spcAft>
                        <a:buClr>
                          <a:srgbClr val="000000"/>
                        </a:buClr>
                        <a:buSzPts val="450"/>
                        <a:buFont typeface="Calibri"/>
                        <a:buNone/>
                      </a:pPr>
                      <a:r>
                        <a:rPr lang="en-US" sz="1800" i="0" u="none" strike="noStrike" cap="none">
                          <a:solidFill>
                            <a:srgbClr val="000000"/>
                          </a:solidFill>
                          <a:latin typeface="Calibri"/>
                          <a:ea typeface="Calibri"/>
                          <a:cs typeface="Calibri"/>
                          <a:sym typeface="Calibri"/>
                        </a:rPr>
                        <a:t>8.5 m</a:t>
                      </a:r>
                    </a:p>
                  </a:txBody>
                  <a:tcPr marL="0" marR="0" marT="45750" marB="45750"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9EDF4"/>
                    </a:solidFill>
                  </a:tcPr>
                </a:tc>
                <a:tc>
                  <a:txBody>
                    <a:bodyPr/>
                    <a:lstStyle/>
                    <a:p>
                      <a:pPr marL="0" marR="0" lvl="0" indent="-28575" algn="ctr" rtl="0">
                        <a:lnSpc>
                          <a:spcPct val="100000"/>
                        </a:lnSpc>
                        <a:spcBef>
                          <a:spcPts val="0"/>
                        </a:spcBef>
                        <a:spcAft>
                          <a:spcPts val="0"/>
                        </a:spcAft>
                        <a:buClr>
                          <a:srgbClr val="000000"/>
                        </a:buClr>
                        <a:buSzPts val="450"/>
                        <a:buFont typeface="Calibri"/>
                        <a:buNone/>
                      </a:pPr>
                      <a:r>
                        <a:rPr lang="en-US" sz="1800" b="0" i="0" u="none" strike="noStrike" cap="none">
                          <a:solidFill>
                            <a:srgbClr val="000000"/>
                          </a:solidFill>
                          <a:latin typeface="Calibri"/>
                          <a:ea typeface="Calibri"/>
                          <a:cs typeface="Calibri"/>
                          <a:sym typeface="Calibri"/>
                        </a:rPr>
                        <a:t>8.5 m</a:t>
                      </a:r>
                    </a:p>
                  </a:txBody>
                  <a:tcPr marL="0" marR="0" marT="45750" marB="45750"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9EDF4"/>
                    </a:solidFill>
                  </a:tcPr>
                </a:tc>
              </a:tr>
            </a:tbl>
          </a:graphicData>
        </a:graphic>
      </p:graphicFrame>
      <p:sp>
        <p:nvSpPr>
          <p:cNvPr id="201" name="Shape 201"/>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lang="en-US" sz="1400" b="0" i="0" u="none" strike="noStrike" cap="none">
              <a:solidFill>
                <a:srgbClr val="000000"/>
              </a:solidFill>
              <a:latin typeface="Arial"/>
              <a:ea typeface="Arial"/>
              <a:cs typeface="Arial"/>
              <a:sym typeface="Arial"/>
            </a:endParaRPr>
          </a:p>
        </p:txBody>
      </p:sp>
      <p:sp>
        <p:nvSpPr>
          <p:cNvPr id="202" name="Shape 202"/>
          <p:cNvSpPr/>
          <p:nvPr/>
        </p:nvSpPr>
        <p:spPr>
          <a:xfrm>
            <a:off x="4267059" y="3505059"/>
            <a:ext cx="990600" cy="838200"/>
          </a:xfrm>
          <a:prstGeom prst="ellipse">
            <a:avLst/>
          </a:prstGeom>
          <a:noFill/>
          <a:ln w="28575" cap="flat" cmpd="sng">
            <a:solidFill>
              <a:srgbClr val="93C47D"/>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Shape 207"/>
          <p:cNvPicPr preferRelativeResize="0"/>
          <p:nvPr/>
        </p:nvPicPr>
        <p:blipFill rotWithShape="1">
          <a:blip r:embed="rId3">
            <a:alphaModFix/>
          </a:blip>
          <a:srcRect l="60993" t="4267" b="9339"/>
          <a:stretch/>
        </p:blipFill>
        <p:spPr>
          <a:xfrm>
            <a:off x="824374" y="602900"/>
            <a:ext cx="3747625" cy="4312000"/>
          </a:xfrm>
          <a:prstGeom prst="rect">
            <a:avLst/>
          </a:prstGeom>
          <a:noFill/>
          <a:ln>
            <a:noFill/>
          </a:ln>
        </p:spPr>
      </p:pic>
      <p:sp>
        <p:nvSpPr>
          <p:cNvPr id="208" name="Shape 208"/>
          <p:cNvSpPr txBox="1"/>
          <p:nvPr/>
        </p:nvSpPr>
        <p:spPr>
          <a:xfrm>
            <a:off x="3247548" y="558250"/>
            <a:ext cx="259800" cy="1659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a:t>1</a:t>
            </a:r>
          </a:p>
        </p:txBody>
      </p:sp>
      <p:cxnSp>
        <p:nvCxnSpPr>
          <p:cNvPr id="209" name="Shape 209"/>
          <p:cNvCxnSpPr>
            <a:stCxn id="208" idx="1"/>
          </p:cNvCxnSpPr>
          <p:nvPr/>
        </p:nvCxnSpPr>
        <p:spPr>
          <a:xfrm flipH="1">
            <a:off x="2930448" y="641200"/>
            <a:ext cx="317100" cy="50700"/>
          </a:xfrm>
          <a:prstGeom prst="straightConnector1">
            <a:avLst/>
          </a:prstGeom>
          <a:noFill/>
          <a:ln w="19050" cap="flat" cmpd="sng">
            <a:solidFill>
              <a:srgbClr val="4A86E8"/>
            </a:solidFill>
            <a:prstDash val="solid"/>
            <a:round/>
            <a:headEnd type="none" w="lg" len="lg"/>
            <a:tailEnd type="triangle" w="lg" len="lg"/>
          </a:ln>
        </p:spPr>
      </p:cxnSp>
      <p:cxnSp>
        <p:nvCxnSpPr>
          <p:cNvPr id="210" name="Shape 210"/>
          <p:cNvCxnSpPr>
            <a:stCxn id="208" idx="1"/>
          </p:cNvCxnSpPr>
          <p:nvPr/>
        </p:nvCxnSpPr>
        <p:spPr>
          <a:xfrm flipH="1">
            <a:off x="2452248" y="641200"/>
            <a:ext cx="795300" cy="1235100"/>
          </a:xfrm>
          <a:prstGeom prst="straightConnector1">
            <a:avLst/>
          </a:prstGeom>
          <a:noFill/>
          <a:ln w="19050" cap="flat" cmpd="sng">
            <a:solidFill>
              <a:srgbClr val="4A86E8"/>
            </a:solidFill>
            <a:prstDash val="solid"/>
            <a:round/>
            <a:headEnd type="none" w="lg" len="lg"/>
            <a:tailEnd type="triangle" w="lg" len="lg"/>
          </a:ln>
        </p:spPr>
      </p:cxnSp>
      <p:sp>
        <p:nvSpPr>
          <p:cNvPr id="211" name="Shape 211"/>
          <p:cNvSpPr txBox="1"/>
          <p:nvPr/>
        </p:nvSpPr>
        <p:spPr>
          <a:xfrm>
            <a:off x="1647348" y="1648855"/>
            <a:ext cx="259800" cy="1659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a:t>2</a:t>
            </a:r>
          </a:p>
        </p:txBody>
      </p:sp>
      <p:cxnSp>
        <p:nvCxnSpPr>
          <p:cNvPr id="212" name="Shape 212"/>
          <p:cNvCxnSpPr>
            <a:stCxn id="208" idx="1"/>
          </p:cNvCxnSpPr>
          <p:nvPr/>
        </p:nvCxnSpPr>
        <p:spPr>
          <a:xfrm flipH="1">
            <a:off x="2140548" y="641200"/>
            <a:ext cx="1107000" cy="2762700"/>
          </a:xfrm>
          <a:prstGeom prst="straightConnector1">
            <a:avLst/>
          </a:prstGeom>
          <a:noFill/>
          <a:ln w="19050" cap="flat" cmpd="sng">
            <a:solidFill>
              <a:srgbClr val="4A86E8"/>
            </a:solidFill>
            <a:prstDash val="solid"/>
            <a:round/>
            <a:headEnd type="none" w="lg" len="lg"/>
            <a:tailEnd type="triangle" w="lg" len="lg"/>
          </a:ln>
        </p:spPr>
      </p:cxnSp>
      <p:sp>
        <p:nvSpPr>
          <p:cNvPr id="213" name="Shape 213"/>
          <p:cNvSpPr/>
          <p:nvPr/>
        </p:nvSpPr>
        <p:spPr>
          <a:xfrm>
            <a:off x="1420800" y="621775"/>
            <a:ext cx="954300" cy="4293000"/>
          </a:xfrm>
          <a:prstGeom prst="rect">
            <a:avLst/>
          </a:prstGeom>
          <a:noFill/>
          <a:ln w="28575" cap="flat" cmpd="sng">
            <a:solidFill>
              <a:srgbClr val="FFD966"/>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pic>
        <p:nvPicPr>
          <p:cNvPr id="214" name="Shape 214"/>
          <p:cNvPicPr preferRelativeResize="0"/>
          <p:nvPr/>
        </p:nvPicPr>
        <p:blipFill rotWithShape="1">
          <a:blip r:embed="rId3">
            <a:alphaModFix/>
          </a:blip>
          <a:srcRect l="4492" t="4267" r="87523" b="9339"/>
          <a:stretch/>
        </p:blipFill>
        <p:spPr>
          <a:xfrm>
            <a:off x="76350" y="602725"/>
            <a:ext cx="767126" cy="4312000"/>
          </a:xfrm>
          <a:prstGeom prst="rect">
            <a:avLst/>
          </a:prstGeom>
          <a:noFill/>
          <a:ln>
            <a:noFill/>
          </a:ln>
        </p:spPr>
      </p:pic>
      <p:sp>
        <p:nvSpPr>
          <p:cNvPr id="215" name="Shape 215"/>
          <p:cNvSpPr/>
          <p:nvPr/>
        </p:nvSpPr>
        <p:spPr>
          <a:xfrm>
            <a:off x="843475" y="4642925"/>
            <a:ext cx="138300" cy="2766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216" name="Shape 216"/>
          <p:cNvSpPr txBox="1">
            <a:spLocks noGrp="1"/>
          </p:cNvSpPr>
          <p:nvPr>
            <p:ph type="title"/>
          </p:nvPr>
        </p:nvSpPr>
        <p:spPr>
          <a:xfrm>
            <a:off x="311700" y="-12175"/>
            <a:ext cx="8520600" cy="572700"/>
          </a:xfrm>
          <a:prstGeom prst="rect">
            <a:avLst/>
          </a:prstGeom>
          <a:no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chemeClr val="dk1"/>
              </a:buClr>
              <a:buSzPts val="3600"/>
              <a:buFont typeface="Arial Narrow"/>
              <a:buNone/>
            </a:pPr>
            <a:r>
              <a:rPr lang="en-US" sz="3600" b="0" i="0" u="none" strike="noStrike" cap="none">
                <a:solidFill>
                  <a:srgbClr val="005A9E"/>
                </a:solidFill>
                <a:latin typeface="Arial Narrow"/>
                <a:ea typeface="Arial Narrow"/>
                <a:cs typeface="Arial Narrow"/>
                <a:sym typeface="Arial Narrow"/>
              </a:rPr>
              <a:t>GOES-16: </a:t>
            </a:r>
            <a:r>
              <a:rPr lang="en-US" sz="3600">
                <a:solidFill>
                  <a:srgbClr val="005A9E"/>
                </a:solidFill>
                <a:latin typeface="Arial Narrow"/>
                <a:ea typeface="Arial Narrow"/>
                <a:cs typeface="Arial Narrow"/>
                <a:sym typeface="Arial Narrow"/>
              </a:rPr>
              <a:t>A</a:t>
            </a:r>
            <a:r>
              <a:rPr lang="en-US" sz="3600" b="0" i="0" u="none" strike="noStrike" cap="none">
                <a:solidFill>
                  <a:srgbClr val="005A9E"/>
                </a:solidFill>
                <a:latin typeface="Arial Narrow"/>
                <a:ea typeface="Arial Narrow"/>
                <a:cs typeface="Arial Narrow"/>
                <a:sym typeface="Arial Narrow"/>
              </a:rPr>
              <a:t> new GOES era </a:t>
            </a:r>
            <a:r>
              <a:rPr lang="en-US" sz="3600">
                <a:solidFill>
                  <a:srgbClr val="005A9E"/>
                </a:solidFill>
                <a:latin typeface="Arial Narrow"/>
                <a:ea typeface="Arial Narrow"/>
                <a:cs typeface="Arial Narrow"/>
                <a:sym typeface="Arial Narrow"/>
              </a:rPr>
              <a:t>→</a:t>
            </a:r>
            <a:r>
              <a:rPr lang="en-US" sz="3600" b="0" i="0" u="none" strike="noStrike" cap="none">
                <a:solidFill>
                  <a:srgbClr val="005A9E"/>
                </a:solidFill>
                <a:latin typeface="Arial Narrow"/>
                <a:ea typeface="Arial Narrow"/>
                <a:cs typeface="Arial Narrow"/>
                <a:sym typeface="Arial Narrow"/>
              </a:rPr>
              <a:t> </a:t>
            </a:r>
            <a:r>
              <a:rPr lang="en-US" sz="3600">
                <a:solidFill>
                  <a:srgbClr val="005A9E"/>
                </a:solidFill>
                <a:latin typeface="Arial Narrow"/>
                <a:ea typeface="Arial Narrow"/>
                <a:cs typeface="Arial Narrow"/>
                <a:sym typeface="Arial Narrow"/>
              </a:rPr>
              <a:t>Early</a:t>
            </a:r>
            <a:r>
              <a:rPr lang="en-US" sz="3600" b="0" i="0" u="none" strike="noStrike" cap="none">
                <a:solidFill>
                  <a:srgbClr val="005A9E"/>
                </a:solidFill>
                <a:latin typeface="Arial Narrow"/>
                <a:ea typeface="Arial Narrow"/>
                <a:cs typeface="Arial Narrow"/>
                <a:sym typeface="Arial Narrow"/>
              </a:rPr>
              <a:t> Light Event</a:t>
            </a:r>
          </a:p>
        </p:txBody>
      </p:sp>
      <p:pic>
        <p:nvPicPr>
          <p:cNvPr id="217" name="Shape 217"/>
          <p:cNvPicPr preferRelativeResize="0"/>
          <p:nvPr/>
        </p:nvPicPr>
        <p:blipFill rotWithShape="1">
          <a:blip r:embed="rId4">
            <a:alphaModFix/>
          </a:blip>
          <a:srcRect t="11668" r="33177" b="11814"/>
          <a:stretch/>
        </p:blipFill>
        <p:spPr>
          <a:xfrm>
            <a:off x="5349624" y="706850"/>
            <a:ext cx="3176600" cy="2951926"/>
          </a:xfrm>
          <a:prstGeom prst="rect">
            <a:avLst/>
          </a:prstGeom>
          <a:noFill/>
          <a:ln>
            <a:noFill/>
          </a:ln>
        </p:spPr>
      </p:pic>
      <p:sp>
        <p:nvSpPr>
          <p:cNvPr id="218" name="Shape 218"/>
          <p:cNvSpPr/>
          <p:nvPr/>
        </p:nvSpPr>
        <p:spPr>
          <a:xfrm>
            <a:off x="4852450" y="2018275"/>
            <a:ext cx="259800" cy="276600"/>
          </a:xfrm>
          <a:prstGeom prst="sun">
            <a:avLst>
              <a:gd name="adj" fmla="val 25000"/>
            </a:avLst>
          </a:prstGeom>
          <a:solidFill>
            <a:srgbClr val="FFD966"/>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219" name="Shape 219"/>
          <p:cNvSpPr/>
          <p:nvPr/>
        </p:nvSpPr>
        <p:spPr>
          <a:xfrm>
            <a:off x="3635725" y="1760625"/>
            <a:ext cx="1021200" cy="9846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220" name="Shape 220"/>
          <p:cNvSpPr txBox="1"/>
          <p:nvPr/>
        </p:nvSpPr>
        <p:spPr>
          <a:xfrm>
            <a:off x="3573650" y="1865450"/>
            <a:ext cx="795300" cy="186000"/>
          </a:xfrm>
          <a:prstGeom prst="rect">
            <a:avLst/>
          </a:prstGeom>
          <a:noFill/>
          <a:ln>
            <a:noFill/>
          </a:ln>
        </p:spPr>
        <p:txBody>
          <a:bodyPr wrap="square" lIns="91425" tIns="91425" rIns="91425" bIns="91425" anchor="ctr" anchorCtr="0">
            <a:noAutofit/>
          </a:bodyPr>
          <a:lstStyle/>
          <a:p>
            <a:pPr marL="0" lvl="0" indent="0">
              <a:spcBef>
                <a:spcPts val="0"/>
              </a:spcBef>
              <a:buNone/>
            </a:pPr>
            <a:r>
              <a:rPr lang="en-US" sz="1200"/>
              <a:t>100 keV</a:t>
            </a:r>
          </a:p>
        </p:txBody>
      </p:sp>
      <p:sp>
        <p:nvSpPr>
          <p:cNvPr id="221" name="Shape 221"/>
          <p:cNvSpPr/>
          <p:nvPr/>
        </p:nvSpPr>
        <p:spPr>
          <a:xfrm>
            <a:off x="3635725" y="2669025"/>
            <a:ext cx="1021200" cy="2245800"/>
          </a:xfrm>
          <a:prstGeom prst="rect">
            <a:avLst/>
          </a:prstGeom>
          <a:solidFill>
            <a:srgbClr val="FFFFFF"/>
          </a:solidFill>
          <a:ln>
            <a:noFill/>
          </a:ln>
        </p:spPr>
        <p:txBody>
          <a:bodyPr wrap="square" lIns="91425" tIns="91425" rIns="91425" bIns="91425" anchor="t" anchorCtr="0">
            <a:noAutofit/>
          </a:bodyPr>
          <a:lstStyle/>
          <a:p>
            <a:pPr marL="0" lvl="0" indent="0">
              <a:spcBef>
                <a:spcPts val="0"/>
              </a:spcBef>
              <a:buNone/>
            </a:pPr>
            <a:r>
              <a:rPr lang="en-US" b="1"/>
              <a:t>Electrons</a:t>
            </a:r>
          </a:p>
          <a:p>
            <a:pPr marL="0" lvl="0" indent="0" rtl="0">
              <a:spcBef>
                <a:spcPts val="0"/>
              </a:spcBef>
              <a:buNone/>
            </a:pPr>
            <a:r>
              <a:rPr lang="en-US" sz="1000"/>
              <a:t>T4-0degN </a:t>
            </a:r>
          </a:p>
          <a:p>
            <a:pPr marL="0" lvl="0" indent="0" rtl="0">
              <a:spcBef>
                <a:spcPts val="0"/>
              </a:spcBef>
              <a:buNone/>
            </a:pPr>
            <a:r>
              <a:rPr lang="en-US" sz="1000"/>
              <a:t>59-855 keV</a:t>
            </a:r>
          </a:p>
        </p:txBody>
      </p:sp>
      <p:sp>
        <p:nvSpPr>
          <p:cNvPr id="222" name="Shape 222"/>
          <p:cNvSpPr txBox="1"/>
          <p:nvPr/>
        </p:nvSpPr>
        <p:spPr>
          <a:xfrm>
            <a:off x="3573650" y="2070193"/>
            <a:ext cx="795300" cy="186000"/>
          </a:xfrm>
          <a:prstGeom prst="rect">
            <a:avLst/>
          </a:prstGeom>
          <a:noFill/>
          <a:ln>
            <a:noFill/>
          </a:ln>
        </p:spPr>
        <p:txBody>
          <a:bodyPr wrap="square" lIns="91425" tIns="91425" rIns="91425" bIns="91425" anchor="ctr" anchorCtr="0">
            <a:noAutofit/>
          </a:bodyPr>
          <a:lstStyle/>
          <a:p>
            <a:pPr marL="0" lvl="0" indent="0" rtl="0">
              <a:spcBef>
                <a:spcPts val="0"/>
              </a:spcBef>
              <a:buNone/>
            </a:pPr>
            <a:r>
              <a:rPr lang="en-US" sz="1200"/>
              <a:t>180 keV</a:t>
            </a:r>
          </a:p>
        </p:txBody>
      </p:sp>
      <p:sp>
        <p:nvSpPr>
          <p:cNvPr id="223" name="Shape 223"/>
          <p:cNvSpPr txBox="1"/>
          <p:nvPr/>
        </p:nvSpPr>
        <p:spPr>
          <a:xfrm>
            <a:off x="3573650" y="2270165"/>
            <a:ext cx="795300" cy="186000"/>
          </a:xfrm>
          <a:prstGeom prst="rect">
            <a:avLst/>
          </a:prstGeom>
          <a:noFill/>
          <a:ln>
            <a:noFill/>
          </a:ln>
        </p:spPr>
        <p:txBody>
          <a:bodyPr wrap="square" lIns="91425" tIns="91425" rIns="91425" bIns="91425" anchor="ctr" anchorCtr="0">
            <a:noAutofit/>
          </a:bodyPr>
          <a:lstStyle/>
          <a:p>
            <a:pPr marL="0" lvl="0" indent="0" rtl="0">
              <a:spcBef>
                <a:spcPts val="0"/>
              </a:spcBef>
              <a:buNone/>
            </a:pPr>
            <a:r>
              <a:rPr lang="en-US" sz="1200"/>
              <a:t>422 keV</a:t>
            </a:r>
          </a:p>
        </p:txBody>
      </p:sp>
      <p:sp>
        <p:nvSpPr>
          <p:cNvPr id="224" name="Shape 224"/>
          <p:cNvSpPr txBox="1"/>
          <p:nvPr/>
        </p:nvSpPr>
        <p:spPr>
          <a:xfrm>
            <a:off x="3573650" y="2413023"/>
            <a:ext cx="795300" cy="186000"/>
          </a:xfrm>
          <a:prstGeom prst="rect">
            <a:avLst/>
          </a:prstGeom>
          <a:noFill/>
          <a:ln>
            <a:noFill/>
          </a:ln>
        </p:spPr>
        <p:txBody>
          <a:bodyPr wrap="square" lIns="91425" tIns="91425" rIns="91425" bIns="91425" anchor="ctr" anchorCtr="0">
            <a:noAutofit/>
          </a:bodyPr>
          <a:lstStyle/>
          <a:p>
            <a:pPr marL="0" lvl="0" indent="0" rtl="0">
              <a:spcBef>
                <a:spcPts val="0"/>
              </a:spcBef>
              <a:buNone/>
            </a:pPr>
            <a:r>
              <a:rPr lang="en-US" sz="1200"/>
              <a:t>628 keV</a:t>
            </a:r>
          </a:p>
        </p:txBody>
      </p:sp>
      <p:sp>
        <p:nvSpPr>
          <p:cNvPr id="225" name="Shape 225"/>
          <p:cNvSpPr/>
          <p:nvPr/>
        </p:nvSpPr>
        <p:spPr>
          <a:xfrm>
            <a:off x="3635725" y="3317875"/>
            <a:ext cx="936300" cy="9528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226" name="Shape 226"/>
          <p:cNvSpPr txBox="1"/>
          <p:nvPr/>
        </p:nvSpPr>
        <p:spPr>
          <a:xfrm>
            <a:off x="3573650" y="3403764"/>
            <a:ext cx="795300" cy="186000"/>
          </a:xfrm>
          <a:prstGeom prst="rect">
            <a:avLst/>
          </a:prstGeom>
          <a:noFill/>
          <a:ln>
            <a:noFill/>
          </a:ln>
        </p:spPr>
        <p:txBody>
          <a:bodyPr wrap="square" lIns="91425" tIns="91425" rIns="91425" bIns="91425" anchor="ctr" anchorCtr="0">
            <a:noAutofit/>
          </a:bodyPr>
          <a:lstStyle/>
          <a:p>
            <a:pPr marL="0" lvl="0" indent="0" rtl="0">
              <a:spcBef>
                <a:spcPts val="0"/>
              </a:spcBef>
              <a:buNone/>
            </a:pPr>
            <a:r>
              <a:rPr lang="en-US" sz="1200"/>
              <a:t>59 keV</a:t>
            </a:r>
          </a:p>
        </p:txBody>
      </p:sp>
      <p:sp>
        <p:nvSpPr>
          <p:cNvPr id="227" name="Shape 227"/>
          <p:cNvSpPr txBox="1"/>
          <p:nvPr/>
        </p:nvSpPr>
        <p:spPr>
          <a:xfrm>
            <a:off x="3573650" y="3575249"/>
            <a:ext cx="795300" cy="186000"/>
          </a:xfrm>
          <a:prstGeom prst="rect">
            <a:avLst/>
          </a:prstGeom>
          <a:noFill/>
          <a:ln>
            <a:noFill/>
          </a:ln>
        </p:spPr>
        <p:txBody>
          <a:bodyPr wrap="square" lIns="91425" tIns="91425" rIns="91425" bIns="91425" anchor="ctr" anchorCtr="0">
            <a:noAutofit/>
          </a:bodyPr>
          <a:lstStyle/>
          <a:p>
            <a:pPr marL="0" lvl="0" indent="0" rtl="0">
              <a:spcBef>
                <a:spcPts val="0"/>
              </a:spcBef>
              <a:buNone/>
            </a:pPr>
            <a:r>
              <a:rPr lang="en-US" sz="1200"/>
              <a:t>181 keV</a:t>
            </a:r>
          </a:p>
        </p:txBody>
      </p:sp>
      <p:sp>
        <p:nvSpPr>
          <p:cNvPr id="228" name="Shape 228"/>
          <p:cNvSpPr txBox="1"/>
          <p:nvPr/>
        </p:nvSpPr>
        <p:spPr>
          <a:xfrm>
            <a:off x="3573650" y="3746735"/>
            <a:ext cx="795300" cy="186000"/>
          </a:xfrm>
          <a:prstGeom prst="rect">
            <a:avLst/>
          </a:prstGeom>
          <a:noFill/>
          <a:ln>
            <a:noFill/>
          </a:ln>
        </p:spPr>
        <p:txBody>
          <a:bodyPr wrap="square" lIns="91425" tIns="91425" rIns="91425" bIns="91425" anchor="ctr" anchorCtr="0">
            <a:noAutofit/>
          </a:bodyPr>
          <a:lstStyle/>
          <a:p>
            <a:pPr marL="0" lvl="0" indent="0" rtl="0">
              <a:spcBef>
                <a:spcPts val="0"/>
              </a:spcBef>
              <a:buNone/>
            </a:pPr>
            <a:r>
              <a:rPr lang="en-US" sz="1200"/>
              <a:t>378 keV</a:t>
            </a:r>
          </a:p>
        </p:txBody>
      </p:sp>
      <p:sp>
        <p:nvSpPr>
          <p:cNvPr id="229" name="Shape 229"/>
          <p:cNvSpPr txBox="1"/>
          <p:nvPr/>
        </p:nvSpPr>
        <p:spPr>
          <a:xfrm>
            <a:off x="3573650" y="3918220"/>
            <a:ext cx="795300" cy="186000"/>
          </a:xfrm>
          <a:prstGeom prst="rect">
            <a:avLst/>
          </a:prstGeom>
          <a:noFill/>
          <a:ln>
            <a:noFill/>
          </a:ln>
        </p:spPr>
        <p:txBody>
          <a:bodyPr wrap="square" lIns="91425" tIns="91425" rIns="91425" bIns="91425" anchor="ctr" anchorCtr="0">
            <a:noAutofit/>
          </a:bodyPr>
          <a:lstStyle/>
          <a:p>
            <a:pPr marL="0" lvl="0" indent="0" rtl="0">
              <a:spcBef>
                <a:spcPts val="0"/>
              </a:spcBef>
              <a:buNone/>
            </a:pPr>
            <a:r>
              <a:rPr lang="en-US" sz="1200"/>
              <a:t>855 keV</a:t>
            </a:r>
          </a:p>
        </p:txBody>
      </p:sp>
      <p:sp>
        <p:nvSpPr>
          <p:cNvPr id="230" name="Shape 230"/>
          <p:cNvSpPr txBox="1"/>
          <p:nvPr/>
        </p:nvSpPr>
        <p:spPr>
          <a:xfrm>
            <a:off x="3573650" y="4084793"/>
            <a:ext cx="795300" cy="186000"/>
          </a:xfrm>
          <a:prstGeom prst="rect">
            <a:avLst/>
          </a:prstGeom>
          <a:noFill/>
          <a:ln>
            <a:noFill/>
          </a:ln>
        </p:spPr>
        <p:txBody>
          <a:bodyPr wrap="square" lIns="91425" tIns="91425" rIns="91425" bIns="91425" anchor="ctr" anchorCtr="0">
            <a:noAutofit/>
          </a:bodyPr>
          <a:lstStyle/>
          <a:p>
            <a:pPr marL="0" lvl="0" indent="0" rtl="0">
              <a:spcBef>
                <a:spcPts val="0"/>
              </a:spcBef>
              <a:buNone/>
            </a:pPr>
            <a:r>
              <a:rPr lang="en-US" sz="1200"/>
              <a:t>~2 MeV</a:t>
            </a:r>
          </a:p>
        </p:txBody>
      </p:sp>
      <p:sp>
        <p:nvSpPr>
          <p:cNvPr id="231" name="Shape 231"/>
          <p:cNvSpPr txBox="1"/>
          <p:nvPr/>
        </p:nvSpPr>
        <p:spPr>
          <a:xfrm>
            <a:off x="5343900" y="739125"/>
            <a:ext cx="1975200" cy="387000"/>
          </a:xfrm>
          <a:prstGeom prst="rect">
            <a:avLst/>
          </a:prstGeom>
          <a:noFill/>
          <a:ln>
            <a:noFill/>
          </a:ln>
        </p:spPr>
        <p:txBody>
          <a:bodyPr wrap="square" lIns="91425" tIns="91425" rIns="91425" bIns="91425" anchor="ctr" anchorCtr="0">
            <a:noAutofit/>
          </a:bodyPr>
          <a:lstStyle/>
          <a:p>
            <a:pPr marL="0" lvl="0" indent="0">
              <a:spcBef>
                <a:spcPts val="0"/>
              </a:spcBef>
              <a:buNone/>
            </a:pPr>
            <a:r>
              <a:rPr lang="en-US">
                <a:solidFill>
                  <a:srgbClr val="FFFFFF"/>
                </a:solidFill>
              </a:rPr>
              <a:t>GOES-13, 16, 14, 15</a:t>
            </a:r>
          </a:p>
          <a:p>
            <a:pPr marL="0" lvl="0" indent="0">
              <a:spcBef>
                <a:spcPts val="0"/>
              </a:spcBef>
              <a:buNone/>
            </a:pPr>
            <a:r>
              <a:rPr lang="en-US">
                <a:solidFill>
                  <a:srgbClr val="FFFFFF"/>
                </a:solidFill>
              </a:rPr>
              <a:t>17 - 20 UT</a:t>
            </a:r>
          </a:p>
        </p:txBody>
      </p:sp>
      <p:sp>
        <p:nvSpPr>
          <p:cNvPr id="232" name="Shape 232"/>
          <p:cNvSpPr/>
          <p:nvPr/>
        </p:nvSpPr>
        <p:spPr>
          <a:xfrm>
            <a:off x="3635725" y="1174325"/>
            <a:ext cx="1021200" cy="6243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r>
              <a:rPr lang="en-US" b="1"/>
              <a:t>Protons</a:t>
            </a:r>
          </a:p>
          <a:p>
            <a:pPr marL="0" lvl="0" indent="0">
              <a:spcBef>
                <a:spcPts val="0"/>
              </a:spcBef>
              <a:buNone/>
            </a:pPr>
            <a:r>
              <a:rPr lang="en-US" sz="1000"/>
              <a:t>T2-35degS </a:t>
            </a:r>
          </a:p>
          <a:p>
            <a:pPr marL="0" lvl="0" indent="0">
              <a:spcBef>
                <a:spcPts val="0"/>
              </a:spcBef>
              <a:buNone/>
            </a:pPr>
            <a:r>
              <a:rPr lang="en-US" sz="1000"/>
              <a:t>100-860 keV</a:t>
            </a:r>
          </a:p>
        </p:txBody>
      </p:sp>
      <p:sp>
        <p:nvSpPr>
          <p:cNvPr id="233" name="Shape 233"/>
          <p:cNvSpPr/>
          <p:nvPr/>
        </p:nvSpPr>
        <p:spPr>
          <a:xfrm>
            <a:off x="3635725" y="609600"/>
            <a:ext cx="1021200" cy="6117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r>
              <a:rPr lang="en-US" sz="1000" b="1">
                <a:solidFill>
                  <a:srgbClr val="FF0000"/>
                </a:solidFill>
              </a:rPr>
              <a:t>---</a:t>
            </a:r>
            <a:r>
              <a:rPr lang="en-US" sz="1000" b="1"/>
              <a:t> </a:t>
            </a:r>
            <a:r>
              <a:rPr lang="en-US" sz="1200" b="1"/>
              <a:t>B</a:t>
            </a:r>
            <a:r>
              <a:rPr lang="en-US" sz="1200" b="1" baseline="-25000"/>
              <a:t>radial</a:t>
            </a:r>
            <a:r>
              <a:rPr lang="en-US" sz="1200" b="1"/>
              <a:t> </a:t>
            </a:r>
          </a:p>
          <a:p>
            <a:pPr marL="0" lvl="0" indent="0">
              <a:spcBef>
                <a:spcPts val="0"/>
              </a:spcBef>
              <a:buNone/>
            </a:pPr>
            <a:r>
              <a:rPr lang="en-US" sz="1000" b="1">
                <a:solidFill>
                  <a:srgbClr val="6AA84F"/>
                </a:solidFill>
              </a:rPr>
              <a:t>---</a:t>
            </a:r>
            <a:r>
              <a:rPr lang="en-US" sz="1000" b="1"/>
              <a:t> </a:t>
            </a:r>
            <a:r>
              <a:rPr lang="en-US" sz="1200" b="1"/>
              <a:t>B</a:t>
            </a:r>
            <a:r>
              <a:rPr lang="en-US" sz="1200" b="1" baseline="-25000"/>
              <a:t>az</a:t>
            </a:r>
            <a:r>
              <a:rPr lang="en-US" sz="1200" b="1"/>
              <a:t> </a:t>
            </a:r>
          </a:p>
          <a:p>
            <a:pPr marL="0" lvl="0" indent="0">
              <a:spcBef>
                <a:spcPts val="0"/>
              </a:spcBef>
              <a:buNone/>
            </a:pPr>
            <a:r>
              <a:rPr lang="en-US" sz="1000" b="1">
                <a:solidFill>
                  <a:srgbClr val="4A86E8"/>
                </a:solidFill>
              </a:rPr>
              <a:t>---</a:t>
            </a:r>
            <a:r>
              <a:rPr lang="en-US" sz="1000" b="1"/>
              <a:t> </a:t>
            </a:r>
            <a:r>
              <a:rPr lang="en-US" sz="1200" b="1"/>
              <a:t>B</a:t>
            </a:r>
            <a:r>
              <a:rPr lang="en-US" sz="1200" b="1" baseline="-25000"/>
              <a:t>||</a:t>
            </a:r>
            <a:r>
              <a:rPr lang="en-US" sz="1200" b="1"/>
              <a:t> </a:t>
            </a:r>
          </a:p>
          <a:p>
            <a:pPr marL="0" lvl="0" indent="0" rtl="0">
              <a:spcBef>
                <a:spcPts val="0"/>
              </a:spcBef>
              <a:buNone/>
            </a:pPr>
            <a:endParaRPr sz="1200" b="1"/>
          </a:p>
        </p:txBody>
      </p:sp>
      <p:sp>
        <p:nvSpPr>
          <p:cNvPr id="234" name="Shape 234"/>
          <p:cNvSpPr/>
          <p:nvPr/>
        </p:nvSpPr>
        <p:spPr>
          <a:xfrm>
            <a:off x="3635725" y="4269225"/>
            <a:ext cx="936300" cy="4965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r>
              <a:rPr lang="en-US" sz="1200"/>
              <a:t>Dose</a:t>
            </a:r>
          </a:p>
          <a:p>
            <a:pPr marL="0" lvl="0" indent="0" rtl="0">
              <a:spcBef>
                <a:spcPts val="0"/>
              </a:spcBef>
              <a:buNone/>
            </a:pPr>
            <a:r>
              <a:rPr lang="en-US" sz="1200"/>
              <a:t>&gt;1.2 MeV</a:t>
            </a:r>
          </a:p>
        </p:txBody>
      </p:sp>
      <p:sp>
        <p:nvSpPr>
          <p:cNvPr id="235" name="Shape 235"/>
          <p:cNvSpPr txBox="1"/>
          <p:nvPr/>
        </p:nvSpPr>
        <p:spPr>
          <a:xfrm>
            <a:off x="854959" y="4381010"/>
            <a:ext cx="259800" cy="1659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a:t>3</a:t>
            </a:r>
          </a:p>
        </p:txBody>
      </p:sp>
      <p:cxnSp>
        <p:nvCxnSpPr>
          <p:cNvPr id="236" name="Shape 236"/>
          <p:cNvCxnSpPr/>
          <p:nvPr/>
        </p:nvCxnSpPr>
        <p:spPr>
          <a:xfrm rot="10800000" flipH="1">
            <a:off x="108400" y="1145100"/>
            <a:ext cx="4540500" cy="4800"/>
          </a:xfrm>
          <a:prstGeom prst="straightConnector1">
            <a:avLst/>
          </a:prstGeom>
          <a:noFill/>
          <a:ln w="19050" cap="flat" cmpd="sng">
            <a:solidFill>
              <a:srgbClr val="000000"/>
            </a:solidFill>
            <a:prstDash val="solid"/>
            <a:round/>
            <a:headEnd type="none" w="lg" len="lg"/>
            <a:tailEnd type="none" w="lg" len="lg"/>
          </a:ln>
        </p:spPr>
      </p:cxnSp>
      <p:cxnSp>
        <p:nvCxnSpPr>
          <p:cNvPr id="237" name="Shape 237"/>
          <p:cNvCxnSpPr/>
          <p:nvPr/>
        </p:nvCxnSpPr>
        <p:spPr>
          <a:xfrm rot="10800000" flipH="1">
            <a:off x="108400" y="2745305"/>
            <a:ext cx="4540500" cy="4800"/>
          </a:xfrm>
          <a:prstGeom prst="straightConnector1">
            <a:avLst/>
          </a:prstGeom>
          <a:noFill/>
          <a:ln w="19050" cap="flat" cmpd="sng">
            <a:solidFill>
              <a:srgbClr val="000000"/>
            </a:solidFill>
            <a:prstDash val="solid"/>
            <a:round/>
            <a:headEnd type="none" w="lg" len="lg"/>
            <a:tailEnd type="none" w="lg" len="lg"/>
          </a:ln>
        </p:spPr>
      </p:cxnSp>
      <p:cxnSp>
        <p:nvCxnSpPr>
          <p:cNvPr id="238" name="Shape 238"/>
          <p:cNvCxnSpPr/>
          <p:nvPr/>
        </p:nvCxnSpPr>
        <p:spPr>
          <a:xfrm rot="10800000" flipH="1">
            <a:off x="108400" y="4326425"/>
            <a:ext cx="4540500" cy="4800"/>
          </a:xfrm>
          <a:prstGeom prst="straightConnector1">
            <a:avLst/>
          </a:prstGeom>
          <a:noFill/>
          <a:ln w="19050" cap="flat" cmpd="sng">
            <a:solidFill>
              <a:srgbClr val="000000"/>
            </a:solidFill>
            <a:prstDash val="solid"/>
            <a:round/>
            <a:headEnd type="none" w="lg" len="lg"/>
            <a:tailEnd type="none" w="lg" len="lg"/>
          </a:ln>
        </p:spPr>
      </p:cxnSp>
      <p:grpSp>
        <p:nvGrpSpPr>
          <p:cNvPr id="239" name="Shape 239"/>
          <p:cNvGrpSpPr/>
          <p:nvPr/>
        </p:nvGrpSpPr>
        <p:grpSpPr>
          <a:xfrm>
            <a:off x="4619148" y="3812100"/>
            <a:ext cx="4524977" cy="912300"/>
            <a:chOff x="4619148" y="3812100"/>
            <a:chExt cx="4524977" cy="912300"/>
          </a:xfrm>
        </p:grpSpPr>
        <p:sp>
          <p:nvSpPr>
            <p:cNvPr id="240" name="Shape 240"/>
            <p:cNvSpPr txBox="1"/>
            <p:nvPr/>
          </p:nvSpPr>
          <p:spPr>
            <a:xfrm>
              <a:off x="4838825" y="3812100"/>
              <a:ext cx="4305300" cy="912300"/>
            </a:xfrm>
            <a:prstGeom prst="rect">
              <a:avLst/>
            </a:prstGeom>
            <a:noFill/>
            <a:ln>
              <a:noFill/>
            </a:ln>
          </p:spPr>
          <p:txBody>
            <a:bodyPr wrap="square" lIns="91425" tIns="91425" rIns="91425" bIns="91425" anchor="b" anchorCtr="0">
              <a:noAutofit/>
            </a:bodyPr>
            <a:lstStyle/>
            <a:p>
              <a:pPr marL="0" lvl="0" indent="0" rtl="0">
                <a:spcBef>
                  <a:spcPts val="0"/>
                </a:spcBef>
                <a:buNone/>
              </a:pPr>
              <a:r>
                <a:rPr lang="en-US"/>
                <a:t>B: Pc5 (5.5 mHz) w/coherent e-’s, incoherent p+’s. </a:t>
              </a:r>
            </a:p>
            <a:p>
              <a:pPr marL="0" lvl="0" indent="0" rtl="0">
                <a:spcBef>
                  <a:spcPts val="0"/>
                </a:spcBef>
                <a:buNone/>
              </a:pPr>
              <a:r>
                <a:rPr lang="en-US"/>
                <a:t>p+, e-: Packets ~ 2 hour modulated. </a:t>
              </a:r>
            </a:p>
            <a:p>
              <a:pPr marL="0" lvl="0" indent="0" rtl="0">
                <a:spcBef>
                  <a:spcPts val="0"/>
                </a:spcBef>
                <a:buNone/>
              </a:pPr>
              <a:r>
                <a:rPr lang="en-US"/>
                <a:t>p+: Also, 30 mHz present in p+ (next slide).</a:t>
              </a:r>
            </a:p>
            <a:p>
              <a:pPr marL="0" lvl="0" indent="0" rtl="0">
                <a:spcBef>
                  <a:spcPts val="0"/>
                </a:spcBef>
                <a:buNone/>
              </a:pPr>
              <a:r>
                <a:rPr lang="en-US"/>
                <a:t>e-: &gt;1.2 MeV (Dose) on the rise as early as 15UT.</a:t>
              </a:r>
            </a:p>
          </p:txBody>
        </p:sp>
        <p:grpSp>
          <p:nvGrpSpPr>
            <p:cNvPr id="241" name="Shape 241"/>
            <p:cNvGrpSpPr/>
            <p:nvPr/>
          </p:nvGrpSpPr>
          <p:grpSpPr>
            <a:xfrm>
              <a:off x="4619148" y="3834850"/>
              <a:ext cx="259800" cy="813350"/>
              <a:chOff x="4664175" y="69878"/>
              <a:chExt cx="259800" cy="813350"/>
            </a:xfrm>
          </p:grpSpPr>
          <p:sp>
            <p:nvSpPr>
              <p:cNvPr id="242" name="Shape 242"/>
              <p:cNvSpPr txBox="1"/>
              <p:nvPr/>
            </p:nvSpPr>
            <p:spPr>
              <a:xfrm>
                <a:off x="4664175" y="69878"/>
                <a:ext cx="259800" cy="1659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a:t>1</a:t>
                </a:r>
              </a:p>
            </p:txBody>
          </p:sp>
          <p:sp>
            <p:nvSpPr>
              <p:cNvPr id="243" name="Shape 243"/>
              <p:cNvSpPr txBox="1"/>
              <p:nvPr/>
            </p:nvSpPr>
            <p:spPr>
              <a:xfrm>
                <a:off x="4664175" y="273627"/>
                <a:ext cx="259800" cy="1659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a:t>2</a:t>
                </a:r>
              </a:p>
            </p:txBody>
          </p:sp>
          <p:sp>
            <p:nvSpPr>
              <p:cNvPr id="244" name="Shape 244"/>
              <p:cNvSpPr txBox="1"/>
              <p:nvPr/>
            </p:nvSpPr>
            <p:spPr>
              <a:xfrm>
                <a:off x="4664175" y="717327"/>
                <a:ext cx="259800" cy="1659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a:t>3</a:t>
                </a:r>
              </a:p>
            </p:txBody>
          </p:sp>
        </p:grpSp>
      </p:grpSp>
      <p:sp>
        <p:nvSpPr>
          <p:cNvPr id="245" name="Shape 245"/>
          <p:cNvSpPr txBox="1"/>
          <p:nvPr/>
        </p:nvSpPr>
        <p:spPr>
          <a:xfrm>
            <a:off x="5349625" y="3349475"/>
            <a:ext cx="3162300" cy="295800"/>
          </a:xfrm>
          <a:prstGeom prst="rect">
            <a:avLst/>
          </a:prstGeom>
          <a:noFill/>
          <a:ln>
            <a:noFill/>
          </a:ln>
        </p:spPr>
        <p:txBody>
          <a:bodyPr wrap="square" lIns="91425" tIns="91425" rIns="91425" bIns="91425" anchor="t" anchorCtr="0">
            <a:noAutofit/>
          </a:bodyPr>
          <a:lstStyle/>
          <a:p>
            <a:pPr marL="0" lvl="0" indent="0">
              <a:spcBef>
                <a:spcPts val="0"/>
              </a:spcBef>
              <a:buNone/>
            </a:pPr>
            <a:r>
              <a:rPr lang="en-US" sz="1200">
                <a:solidFill>
                  <a:srgbClr val="FFFFFF"/>
                </a:solidFill>
              </a:rPr>
              <a:t>We have ~ 1 year of this 4 s/c configuration.</a:t>
            </a:r>
          </a:p>
        </p:txBody>
      </p:sp>
      <p:sp>
        <p:nvSpPr>
          <p:cNvPr id="3" name="TextBox 2"/>
          <p:cNvSpPr txBox="1"/>
          <p:nvPr/>
        </p:nvSpPr>
        <p:spPr>
          <a:xfrm>
            <a:off x="3507348" y="4866640"/>
            <a:ext cx="5636653" cy="276999"/>
          </a:xfrm>
          <a:prstGeom prst="rect">
            <a:avLst/>
          </a:prstGeom>
          <a:noFill/>
        </p:spPr>
        <p:txBody>
          <a:bodyPr wrap="square" rtlCol="0">
            <a:spAutoFit/>
          </a:bodyPr>
          <a:lstStyle/>
          <a:p>
            <a:pPr lvl="0" algn="r"/>
            <a:r>
              <a:rPr lang="en-US" sz="1200" i="1" dirty="0" smtClean="0"/>
              <a:t>GOES-16: Non operational data, see disclaimer at end </a:t>
            </a:r>
            <a:r>
              <a:rPr lang="en-US" sz="1200" i="1" smtClean="0"/>
              <a:t>of presentation</a:t>
            </a:r>
            <a:r>
              <a:rPr lang="en-US" sz="1200" i="1" dirty="0" smtClean="0"/>
              <a:t>. </a:t>
            </a:r>
            <a:endParaRPr lang="en-US" sz="1200" i="1" dirty="0"/>
          </a:p>
        </p:txBody>
      </p:sp>
    </p:spTree>
    <p:extLst>
      <p:ext uri="{BB962C8B-B14F-4D97-AF65-F5344CB8AC3E}">
        <p14:creationId xmlns:p14="http://schemas.microsoft.com/office/powerpoint/2010/main" val="203038813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grpSp>
        <p:nvGrpSpPr>
          <p:cNvPr id="250" name="Shape 250"/>
          <p:cNvGrpSpPr/>
          <p:nvPr/>
        </p:nvGrpSpPr>
        <p:grpSpPr>
          <a:xfrm>
            <a:off x="-1" y="940242"/>
            <a:ext cx="9143999" cy="4203258"/>
            <a:chOff x="787356" y="1270745"/>
            <a:chExt cx="7220468" cy="1966106"/>
          </a:xfrm>
        </p:grpSpPr>
        <p:pic>
          <p:nvPicPr>
            <p:cNvPr id="251" name="Shape 251"/>
            <p:cNvPicPr preferRelativeResize="0"/>
            <p:nvPr/>
          </p:nvPicPr>
          <p:blipFill rotWithShape="1">
            <a:blip r:embed="rId3">
              <a:alphaModFix/>
            </a:blip>
            <a:srcRect l="7929" t="4445" r="6159" b="83147"/>
            <a:stretch/>
          </p:blipFill>
          <p:spPr>
            <a:xfrm>
              <a:off x="787356" y="1270745"/>
              <a:ext cx="7220468" cy="576209"/>
            </a:xfrm>
            <a:prstGeom prst="rect">
              <a:avLst/>
            </a:prstGeom>
            <a:noFill/>
            <a:ln>
              <a:noFill/>
            </a:ln>
          </p:spPr>
        </p:pic>
        <p:pic>
          <p:nvPicPr>
            <p:cNvPr id="252" name="Shape 252"/>
            <p:cNvPicPr preferRelativeResize="0"/>
            <p:nvPr/>
          </p:nvPicPr>
          <p:blipFill rotWithShape="1">
            <a:blip r:embed="rId4">
              <a:extLst>
                <a:ext uri="{28A0092B-C50C-407E-A947-70E740481C1C}">
                  <a14:useLocalDpi xmlns:a14="http://schemas.microsoft.com/office/drawing/2010/main" val="0"/>
                </a:ext>
              </a:extLst>
            </a:blip>
            <a:srcRect l="8010" t="26199" r="5973" b="27820"/>
            <a:stretch/>
          </p:blipFill>
          <p:spPr>
            <a:xfrm>
              <a:off x="787357" y="1846955"/>
              <a:ext cx="7220467" cy="1389896"/>
            </a:xfrm>
            <a:prstGeom prst="rect">
              <a:avLst/>
            </a:prstGeom>
            <a:noFill/>
            <a:ln>
              <a:noFill/>
            </a:ln>
          </p:spPr>
        </p:pic>
      </p:grpSp>
      <p:sp>
        <p:nvSpPr>
          <p:cNvPr id="253" name="Shape 253"/>
          <p:cNvSpPr txBox="1"/>
          <p:nvPr/>
        </p:nvSpPr>
        <p:spPr>
          <a:xfrm>
            <a:off x="672725" y="2204550"/>
            <a:ext cx="1778100" cy="291000"/>
          </a:xfrm>
          <a:prstGeom prst="rect">
            <a:avLst/>
          </a:prstGeom>
          <a:solidFill>
            <a:srgbClr val="FFFFFF"/>
          </a:solidFill>
          <a:ln w="28575" cap="flat" cmpd="sng">
            <a:solidFill>
              <a:srgbClr val="9900FF"/>
            </a:solidFill>
            <a:prstDash val="solid"/>
            <a:round/>
            <a:headEnd type="none" w="med" len="med"/>
            <a:tailEnd type="none" w="med" len="med"/>
          </a:ln>
        </p:spPr>
        <p:txBody>
          <a:bodyPr wrap="square" lIns="91425" tIns="91425" rIns="91425" bIns="91425" anchor="ctr" anchorCtr="0">
            <a:noAutofit/>
          </a:bodyPr>
          <a:lstStyle/>
          <a:p>
            <a:pPr marL="0" marR="0" lvl="0" indent="-8890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Poloidal (Bv)</a:t>
            </a:r>
          </a:p>
        </p:txBody>
      </p:sp>
      <p:sp>
        <p:nvSpPr>
          <p:cNvPr id="254" name="Shape 254"/>
          <p:cNvSpPr txBox="1"/>
          <p:nvPr/>
        </p:nvSpPr>
        <p:spPr>
          <a:xfrm>
            <a:off x="672725" y="3195150"/>
            <a:ext cx="1778100" cy="291000"/>
          </a:xfrm>
          <a:prstGeom prst="rect">
            <a:avLst/>
          </a:prstGeom>
          <a:solidFill>
            <a:srgbClr val="FFFFFF"/>
          </a:solidFill>
          <a:ln w="28575" cap="flat" cmpd="sng">
            <a:solidFill>
              <a:srgbClr val="9900FF"/>
            </a:solidFill>
            <a:prstDash val="solid"/>
            <a:round/>
            <a:headEnd type="none" w="med" len="med"/>
            <a:tailEnd type="none" w="med" len="med"/>
          </a:ln>
        </p:spPr>
        <p:txBody>
          <a:bodyPr wrap="square" lIns="91425" tIns="91425" rIns="91425" bIns="91425" anchor="ctr" anchorCtr="0">
            <a:noAutofit/>
          </a:bodyPr>
          <a:lstStyle/>
          <a:p>
            <a:pPr marL="0" marR="0" lvl="0" indent="-88900" algn="ctr" rtl="0">
              <a:lnSpc>
                <a:spcPct val="100000"/>
              </a:lnSpc>
              <a:spcBef>
                <a:spcPts val="0"/>
              </a:spcBef>
              <a:spcAft>
                <a:spcPts val="0"/>
              </a:spcAft>
              <a:buClr>
                <a:srgbClr val="000000"/>
              </a:buClr>
              <a:buSzPts val="1400"/>
              <a:buFont typeface="Arial"/>
              <a:buNone/>
            </a:pPr>
            <a:r>
              <a:rPr lang="en-US"/>
              <a:t>Toroidal</a:t>
            </a:r>
            <a:r>
              <a:rPr lang="en-US" sz="1400" b="0" i="0" u="none" strike="noStrike" cap="none">
                <a:solidFill>
                  <a:srgbClr val="000000"/>
                </a:solidFill>
                <a:latin typeface="Arial"/>
                <a:ea typeface="Arial"/>
                <a:cs typeface="Arial"/>
                <a:sym typeface="Arial"/>
              </a:rPr>
              <a:t> (B</a:t>
            </a:r>
            <a:r>
              <a:rPr lang="en-US"/>
              <a:t>d</a:t>
            </a:r>
            <a:r>
              <a:rPr lang="en-US" sz="1400" b="0" i="0" u="none" strike="noStrike" cap="none">
                <a:solidFill>
                  <a:srgbClr val="000000"/>
                </a:solidFill>
                <a:latin typeface="Arial"/>
                <a:ea typeface="Arial"/>
                <a:cs typeface="Arial"/>
                <a:sym typeface="Arial"/>
              </a:rPr>
              <a:t>)</a:t>
            </a:r>
          </a:p>
        </p:txBody>
      </p:sp>
      <p:sp>
        <p:nvSpPr>
          <p:cNvPr id="255" name="Shape 255"/>
          <p:cNvSpPr txBox="1"/>
          <p:nvPr/>
        </p:nvSpPr>
        <p:spPr>
          <a:xfrm>
            <a:off x="672725" y="4185750"/>
            <a:ext cx="1778100" cy="291000"/>
          </a:xfrm>
          <a:prstGeom prst="rect">
            <a:avLst/>
          </a:prstGeom>
          <a:solidFill>
            <a:srgbClr val="FFFFFF"/>
          </a:solidFill>
          <a:ln w="28575" cap="flat" cmpd="sng">
            <a:solidFill>
              <a:srgbClr val="9900FF"/>
            </a:solidFill>
            <a:prstDash val="solid"/>
            <a:round/>
            <a:headEnd type="none" w="med" len="med"/>
            <a:tailEnd type="none" w="med" len="med"/>
          </a:ln>
        </p:spPr>
        <p:txBody>
          <a:bodyPr wrap="square" lIns="91425" tIns="91425" rIns="91425" bIns="91425" anchor="ctr" anchorCtr="0">
            <a:noAutofit/>
          </a:bodyPr>
          <a:lstStyle/>
          <a:p>
            <a:pPr marL="0" marR="0" lvl="0" indent="-88900" algn="ctr" rtl="0">
              <a:lnSpc>
                <a:spcPct val="100000"/>
              </a:lnSpc>
              <a:spcBef>
                <a:spcPts val="0"/>
              </a:spcBef>
              <a:spcAft>
                <a:spcPts val="0"/>
              </a:spcAft>
              <a:buClr>
                <a:srgbClr val="000000"/>
              </a:buClr>
              <a:buSzPts val="1400"/>
              <a:buFont typeface="Arial"/>
              <a:buNone/>
            </a:pPr>
            <a:r>
              <a:rPr lang="en-US" dirty="0"/>
              <a:t>Compressional</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B</a:t>
            </a:r>
            <a:r>
              <a:rPr lang="en-US" dirty="0" err="1"/>
              <a:t>d</a:t>
            </a:r>
            <a:r>
              <a:rPr lang="en-US" sz="1400" b="0" i="0" u="none" strike="noStrike" cap="none" dirty="0">
                <a:solidFill>
                  <a:srgbClr val="000000"/>
                </a:solidFill>
                <a:latin typeface="Arial"/>
                <a:ea typeface="Arial"/>
                <a:cs typeface="Arial"/>
                <a:sym typeface="Arial"/>
              </a:rPr>
              <a:t>)</a:t>
            </a:r>
          </a:p>
        </p:txBody>
      </p:sp>
      <p:sp>
        <p:nvSpPr>
          <p:cNvPr id="256" name="Shape 256"/>
          <p:cNvSpPr txBox="1">
            <a:spLocks noGrp="1"/>
          </p:cNvSpPr>
          <p:nvPr>
            <p:ph type="title"/>
          </p:nvPr>
        </p:nvSpPr>
        <p:spPr>
          <a:xfrm>
            <a:off x="0" y="-12175"/>
            <a:ext cx="9144000" cy="868500"/>
          </a:xfrm>
          <a:prstGeom prst="rect">
            <a:avLst/>
          </a:prstGeom>
          <a:noFill/>
          <a:ln>
            <a:noFill/>
          </a:ln>
        </p:spPr>
        <p:txBody>
          <a:bodyPr wrap="square" lIns="91425" tIns="91425" rIns="91425" bIns="91425" anchor="ctr" anchorCtr="0">
            <a:noAutofit/>
          </a:bodyPr>
          <a:lstStyle/>
          <a:p>
            <a:pPr marL="0" lvl="0" indent="-177800" rtl="0">
              <a:spcBef>
                <a:spcPts val="0"/>
              </a:spcBef>
              <a:buClr>
                <a:schemeClr val="dk1"/>
              </a:buClr>
              <a:buSzPts val="2800"/>
              <a:buFont typeface="Arial"/>
              <a:buNone/>
            </a:pPr>
            <a:r>
              <a:rPr lang="en-US"/>
              <a:t>GOES-16 Event: </a:t>
            </a:r>
          </a:p>
          <a:p>
            <a:pPr marL="0" lvl="0" indent="-177800" rtl="0">
              <a:spcBef>
                <a:spcPts val="0"/>
              </a:spcBef>
              <a:buClr>
                <a:schemeClr val="dk1"/>
              </a:buClr>
              <a:buSzPts val="2800"/>
              <a:buFont typeface="Arial"/>
              <a:buNone/>
            </a:pPr>
            <a:r>
              <a:rPr lang="en-US"/>
              <a:t>2017-01-11, 24 hrs</a:t>
            </a:r>
          </a:p>
        </p:txBody>
      </p:sp>
      <p:sp>
        <p:nvSpPr>
          <p:cNvPr id="257" name="Shape 257"/>
          <p:cNvSpPr txBox="1"/>
          <p:nvPr/>
        </p:nvSpPr>
        <p:spPr>
          <a:xfrm>
            <a:off x="4816300" y="126975"/>
            <a:ext cx="4099200" cy="965700"/>
          </a:xfrm>
          <a:prstGeom prst="rect">
            <a:avLst/>
          </a:prstGeom>
          <a:noFill/>
          <a:ln>
            <a:noFill/>
          </a:ln>
        </p:spPr>
        <p:txBody>
          <a:bodyPr wrap="square" lIns="91425" tIns="91425" rIns="91425" bIns="91425" anchor="t" anchorCtr="0">
            <a:noAutofit/>
          </a:bodyPr>
          <a:lstStyle/>
          <a:p>
            <a:pPr marL="0" lvl="0" indent="0" rtl="0">
              <a:spcBef>
                <a:spcPts val="0"/>
              </a:spcBef>
              <a:buNone/>
            </a:pPr>
            <a:r>
              <a:rPr lang="en-US" dirty="0"/>
              <a:t>Waves: Pc5, </a:t>
            </a:r>
            <a:r>
              <a:rPr lang="en-US" dirty="0" smtClean="0"/>
              <a:t>Pc1</a:t>
            </a:r>
            <a:r>
              <a:rPr lang="en-US" dirty="0"/>
              <a:t> </a:t>
            </a:r>
            <a:r>
              <a:rPr lang="en-US" dirty="0" smtClean="0"/>
              <a:t>&amp; </a:t>
            </a:r>
            <a:r>
              <a:rPr lang="en-US" dirty="0"/>
              <a:t>2 hour envelope.</a:t>
            </a:r>
          </a:p>
          <a:p>
            <a:pPr marL="0" lvl="0" indent="0" rtl="0">
              <a:spcBef>
                <a:spcPts val="0"/>
              </a:spcBef>
              <a:buNone/>
            </a:pPr>
            <a:r>
              <a:rPr lang="en-US" dirty="0"/>
              <a:t>Pc5 power mostly Radial, aka </a:t>
            </a:r>
            <a:r>
              <a:rPr lang="en-US" dirty="0" err="1"/>
              <a:t>Poloidal</a:t>
            </a:r>
            <a:r>
              <a:rPr lang="en-US" dirty="0"/>
              <a:t>.</a:t>
            </a:r>
          </a:p>
          <a:p>
            <a:pPr marL="0" lvl="0" indent="0" rtl="0">
              <a:spcBef>
                <a:spcPts val="0"/>
              </a:spcBef>
              <a:buNone/>
            </a:pPr>
            <a:r>
              <a:rPr lang="en-US" dirty="0" smtClean="0"/>
              <a:t>Pc1 </a:t>
            </a:r>
            <a:r>
              <a:rPr lang="en-US" dirty="0"/>
              <a:t>(0.3 Hz) power similar all components.</a:t>
            </a:r>
          </a:p>
        </p:txBody>
      </p:sp>
      <p:sp>
        <p:nvSpPr>
          <p:cNvPr id="258" name="Shape 258"/>
          <p:cNvSpPr/>
          <p:nvPr/>
        </p:nvSpPr>
        <p:spPr>
          <a:xfrm>
            <a:off x="6151325" y="940249"/>
            <a:ext cx="1167900" cy="4043273"/>
          </a:xfrm>
          <a:prstGeom prst="rect">
            <a:avLst/>
          </a:prstGeom>
          <a:noFill/>
          <a:ln w="38100" cap="flat" cmpd="sng">
            <a:solidFill>
              <a:srgbClr val="FFD966"/>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259" name="Shape 259"/>
          <p:cNvSpPr txBox="1"/>
          <p:nvPr/>
        </p:nvSpPr>
        <p:spPr>
          <a:xfrm>
            <a:off x="4480291" y="230044"/>
            <a:ext cx="259800" cy="1812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a:t>1</a:t>
            </a:r>
          </a:p>
        </p:txBody>
      </p:sp>
      <p:sp>
        <p:nvSpPr>
          <p:cNvPr id="260" name="Shape 260"/>
          <p:cNvSpPr txBox="1"/>
          <p:nvPr/>
        </p:nvSpPr>
        <p:spPr>
          <a:xfrm>
            <a:off x="7010072" y="1696324"/>
            <a:ext cx="259800" cy="1812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a:t>1</a:t>
            </a:r>
          </a:p>
        </p:txBody>
      </p:sp>
      <p:cxnSp>
        <p:nvCxnSpPr>
          <p:cNvPr id="261" name="Shape 261"/>
          <p:cNvCxnSpPr>
            <a:stCxn id="260" idx="1"/>
          </p:cNvCxnSpPr>
          <p:nvPr/>
        </p:nvCxnSpPr>
        <p:spPr>
          <a:xfrm flipH="1">
            <a:off x="6884972" y="1786924"/>
            <a:ext cx="125100" cy="617845"/>
          </a:xfrm>
          <a:prstGeom prst="straightConnector1">
            <a:avLst/>
          </a:prstGeom>
          <a:noFill/>
          <a:ln w="19050" cap="flat" cmpd="sng">
            <a:solidFill>
              <a:srgbClr val="4A86E8"/>
            </a:solidFill>
            <a:prstDash val="solid"/>
            <a:round/>
            <a:headEnd type="none" w="lg" len="lg"/>
            <a:tailEnd type="triangle" w="lg" len="lg"/>
          </a:ln>
        </p:spPr>
      </p:cxnSp>
      <p:sp>
        <p:nvSpPr>
          <p:cNvPr id="263" name="Shape 263"/>
          <p:cNvSpPr txBox="1"/>
          <p:nvPr/>
        </p:nvSpPr>
        <p:spPr>
          <a:xfrm>
            <a:off x="4480291" y="655753"/>
            <a:ext cx="259800" cy="1812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a:t>3</a:t>
            </a:r>
          </a:p>
        </p:txBody>
      </p:sp>
      <p:cxnSp>
        <p:nvCxnSpPr>
          <p:cNvPr id="266" name="Shape 266"/>
          <p:cNvCxnSpPr>
            <a:stCxn id="260" idx="1"/>
          </p:cNvCxnSpPr>
          <p:nvPr/>
        </p:nvCxnSpPr>
        <p:spPr>
          <a:xfrm rot="10800000">
            <a:off x="6539672" y="1385224"/>
            <a:ext cx="470400" cy="401700"/>
          </a:xfrm>
          <a:prstGeom prst="straightConnector1">
            <a:avLst/>
          </a:prstGeom>
          <a:noFill/>
          <a:ln w="19050" cap="flat" cmpd="sng">
            <a:solidFill>
              <a:srgbClr val="4A86E8"/>
            </a:solidFill>
            <a:prstDash val="solid"/>
            <a:round/>
            <a:headEnd type="none" w="lg" len="lg"/>
            <a:tailEnd type="triangle" w="lg" len="lg"/>
          </a:ln>
        </p:spPr>
      </p:cxnSp>
      <p:sp>
        <p:nvSpPr>
          <p:cNvPr id="267" name="Shape 267"/>
          <p:cNvSpPr txBox="1"/>
          <p:nvPr/>
        </p:nvSpPr>
        <p:spPr>
          <a:xfrm>
            <a:off x="7987441" y="2788953"/>
            <a:ext cx="259800" cy="1812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dirty="0"/>
              <a:t>3</a:t>
            </a:r>
            <a:endParaRPr lang="en-US" dirty="0"/>
          </a:p>
        </p:txBody>
      </p:sp>
      <p:cxnSp>
        <p:nvCxnSpPr>
          <p:cNvPr id="268" name="Shape 268"/>
          <p:cNvCxnSpPr>
            <a:stCxn id="267" idx="1"/>
          </p:cNvCxnSpPr>
          <p:nvPr/>
        </p:nvCxnSpPr>
        <p:spPr>
          <a:xfrm flipH="1" flipV="1">
            <a:off x="7166641" y="2478089"/>
            <a:ext cx="820800" cy="401464"/>
          </a:xfrm>
          <a:prstGeom prst="straightConnector1">
            <a:avLst/>
          </a:prstGeom>
          <a:noFill/>
          <a:ln w="19050" cap="flat" cmpd="sng">
            <a:solidFill>
              <a:srgbClr val="4A86E8"/>
            </a:solidFill>
            <a:prstDash val="solid"/>
            <a:round/>
            <a:headEnd type="none" w="lg" len="lg"/>
            <a:tailEnd type="triangle" w="lg" len="lg"/>
          </a:ln>
        </p:spPr>
      </p:cxnSp>
      <p:cxnSp>
        <p:nvCxnSpPr>
          <p:cNvPr id="269" name="Shape 269"/>
          <p:cNvCxnSpPr>
            <a:stCxn id="267" idx="1"/>
          </p:cNvCxnSpPr>
          <p:nvPr/>
        </p:nvCxnSpPr>
        <p:spPr>
          <a:xfrm flipH="1">
            <a:off x="7166641" y="2879553"/>
            <a:ext cx="820800" cy="606597"/>
          </a:xfrm>
          <a:prstGeom prst="straightConnector1">
            <a:avLst/>
          </a:prstGeom>
          <a:noFill/>
          <a:ln w="19050" cap="flat" cmpd="sng">
            <a:solidFill>
              <a:srgbClr val="4A86E8"/>
            </a:solidFill>
            <a:prstDash val="solid"/>
            <a:round/>
            <a:headEnd type="none" w="lg" len="lg"/>
            <a:tailEnd type="triangle" w="lg" len="lg"/>
          </a:ln>
        </p:spPr>
      </p:cxnSp>
      <p:cxnSp>
        <p:nvCxnSpPr>
          <p:cNvPr id="270" name="Shape 270"/>
          <p:cNvCxnSpPr>
            <a:stCxn id="267" idx="1"/>
          </p:cNvCxnSpPr>
          <p:nvPr/>
        </p:nvCxnSpPr>
        <p:spPr>
          <a:xfrm flipH="1">
            <a:off x="7152241" y="2879553"/>
            <a:ext cx="835200" cy="1597197"/>
          </a:xfrm>
          <a:prstGeom prst="straightConnector1">
            <a:avLst/>
          </a:prstGeom>
          <a:noFill/>
          <a:ln w="19050" cap="flat" cmpd="sng">
            <a:solidFill>
              <a:srgbClr val="4A86E8"/>
            </a:solidFill>
            <a:prstDash val="solid"/>
            <a:round/>
            <a:headEnd type="none" w="lg" len="lg"/>
            <a:tailEnd type="triangle" w="lg" len="lg"/>
          </a:ln>
        </p:spPr>
      </p:cxnSp>
      <p:sp>
        <p:nvSpPr>
          <p:cNvPr id="271" name="Shape 271"/>
          <p:cNvSpPr txBox="1"/>
          <p:nvPr/>
        </p:nvSpPr>
        <p:spPr>
          <a:xfrm>
            <a:off x="4695850" y="2225725"/>
            <a:ext cx="968700" cy="238500"/>
          </a:xfrm>
          <a:prstGeom prst="rect">
            <a:avLst/>
          </a:prstGeom>
          <a:noFill/>
          <a:ln>
            <a:noFill/>
          </a:ln>
        </p:spPr>
        <p:txBody>
          <a:bodyPr wrap="square" lIns="91425" tIns="91425" rIns="91425" bIns="91425" anchor="ctr" anchorCtr="0">
            <a:noAutofit/>
          </a:bodyPr>
          <a:lstStyle/>
          <a:p>
            <a:pPr marL="0" lvl="0" indent="0" algn="r">
              <a:spcBef>
                <a:spcPts val="0"/>
              </a:spcBef>
              <a:buNone/>
            </a:pPr>
            <a:r>
              <a:rPr lang="en-US" sz="1300" dirty="0">
                <a:solidFill>
                  <a:srgbClr val="FFFFFF"/>
                </a:solidFill>
              </a:rPr>
              <a:t>0.3 Hz</a:t>
            </a:r>
          </a:p>
        </p:txBody>
      </p:sp>
      <p:cxnSp>
        <p:nvCxnSpPr>
          <p:cNvPr id="273" name="Shape 273"/>
          <p:cNvCxnSpPr/>
          <p:nvPr/>
        </p:nvCxnSpPr>
        <p:spPr>
          <a:xfrm>
            <a:off x="529625" y="2872583"/>
            <a:ext cx="7949100" cy="3967"/>
          </a:xfrm>
          <a:prstGeom prst="straightConnector1">
            <a:avLst/>
          </a:prstGeom>
          <a:noFill/>
          <a:ln w="19050" cap="flat" cmpd="sng">
            <a:solidFill>
              <a:srgbClr val="666666"/>
            </a:solidFill>
            <a:prstDash val="dot"/>
            <a:round/>
            <a:headEnd type="none" w="lg" len="lg"/>
            <a:tailEnd type="none" w="lg" len="lg"/>
          </a:ln>
        </p:spPr>
      </p:cxnSp>
      <p:sp>
        <p:nvSpPr>
          <p:cNvPr id="272" name="Shape 272"/>
          <p:cNvSpPr txBox="1"/>
          <p:nvPr/>
        </p:nvSpPr>
        <p:spPr>
          <a:xfrm>
            <a:off x="4695850" y="2638050"/>
            <a:ext cx="968700" cy="238500"/>
          </a:xfrm>
          <a:prstGeom prst="rect">
            <a:avLst/>
          </a:prstGeom>
          <a:noFill/>
          <a:ln>
            <a:noFill/>
          </a:ln>
        </p:spPr>
        <p:txBody>
          <a:bodyPr wrap="square" lIns="91425" tIns="91425" rIns="91425" bIns="91425" anchor="ctr" anchorCtr="0">
            <a:noAutofit/>
          </a:bodyPr>
          <a:lstStyle/>
          <a:p>
            <a:pPr marL="0" lvl="0" indent="0" algn="r" rtl="0">
              <a:spcBef>
                <a:spcPts val="0"/>
              </a:spcBef>
              <a:buNone/>
            </a:pPr>
            <a:r>
              <a:rPr lang="en-US" sz="1300" dirty="0">
                <a:solidFill>
                  <a:srgbClr val="FFFFFF"/>
                </a:solidFill>
              </a:rPr>
              <a:t>5.5 </a:t>
            </a:r>
            <a:r>
              <a:rPr lang="en-US" sz="1300" dirty="0" err="1" smtClean="0">
                <a:solidFill>
                  <a:srgbClr val="FFFFFF"/>
                </a:solidFill>
              </a:rPr>
              <a:t>mHz</a:t>
            </a:r>
            <a:endParaRPr lang="en-US" sz="1300" dirty="0">
              <a:solidFill>
                <a:srgbClr val="FFFFFF"/>
              </a:solidFill>
            </a:endParaRPr>
          </a:p>
        </p:txBody>
      </p:sp>
      <p:cxnSp>
        <p:nvCxnSpPr>
          <p:cNvPr id="274" name="Shape 274"/>
          <p:cNvCxnSpPr/>
          <p:nvPr/>
        </p:nvCxnSpPr>
        <p:spPr>
          <a:xfrm>
            <a:off x="529625" y="2672238"/>
            <a:ext cx="7949100" cy="4800"/>
          </a:xfrm>
          <a:prstGeom prst="straightConnector1">
            <a:avLst/>
          </a:prstGeom>
          <a:noFill/>
          <a:ln w="19050" cap="flat" cmpd="sng">
            <a:solidFill>
              <a:srgbClr val="666666"/>
            </a:solidFill>
            <a:prstDash val="dot"/>
            <a:round/>
            <a:headEnd type="none" w="lg" len="lg"/>
            <a:tailEnd type="none" w="lg" len="lg"/>
          </a:ln>
        </p:spPr>
      </p:cxnSp>
      <p:cxnSp>
        <p:nvCxnSpPr>
          <p:cNvPr id="275" name="Shape 275"/>
          <p:cNvCxnSpPr/>
          <p:nvPr/>
        </p:nvCxnSpPr>
        <p:spPr>
          <a:xfrm>
            <a:off x="529625" y="2478089"/>
            <a:ext cx="7949100" cy="4800"/>
          </a:xfrm>
          <a:prstGeom prst="straightConnector1">
            <a:avLst/>
          </a:prstGeom>
          <a:noFill/>
          <a:ln w="19050" cap="flat" cmpd="sng">
            <a:solidFill>
              <a:srgbClr val="666666"/>
            </a:solidFill>
            <a:prstDash val="dot"/>
            <a:round/>
            <a:headEnd type="none" w="lg" len="lg"/>
            <a:tailEnd type="none" w="lg" len="lg"/>
          </a:ln>
        </p:spPr>
      </p:cxnSp>
      <p:sp>
        <p:nvSpPr>
          <p:cNvPr id="276" name="Shape 276"/>
          <p:cNvSpPr txBox="1"/>
          <p:nvPr/>
        </p:nvSpPr>
        <p:spPr>
          <a:xfrm>
            <a:off x="4695850" y="2431070"/>
            <a:ext cx="968700" cy="238500"/>
          </a:xfrm>
          <a:prstGeom prst="rect">
            <a:avLst/>
          </a:prstGeom>
          <a:noFill/>
          <a:ln>
            <a:noFill/>
          </a:ln>
        </p:spPr>
        <p:txBody>
          <a:bodyPr wrap="square" lIns="91425" tIns="91425" rIns="91425" bIns="91425" anchor="ctr" anchorCtr="0">
            <a:noAutofit/>
          </a:bodyPr>
          <a:lstStyle/>
          <a:p>
            <a:pPr marL="0" lvl="0" indent="0" algn="r" rtl="0">
              <a:spcBef>
                <a:spcPts val="0"/>
              </a:spcBef>
              <a:buNone/>
            </a:pPr>
            <a:r>
              <a:rPr lang="en-US" sz="1300" dirty="0">
                <a:solidFill>
                  <a:srgbClr val="FFFFFF"/>
                </a:solidFill>
              </a:rPr>
              <a:t>30 </a:t>
            </a:r>
            <a:r>
              <a:rPr lang="en-US" sz="1300" dirty="0" err="1">
                <a:solidFill>
                  <a:srgbClr val="FFFFFF"/>
                </a:solidFill>
              </a:rPr>
              <a:t>mHz</a:t>
            </a:r>
            <a:endParaRPr lang="en-US" sz="1300" dirty="0">
              <a:solidFill>
                <a:srgbClr val="FFFFFF"/>
              </a:solidFill>
            </a:endParaRPr>
          </a:p>
        </p:txBody>
      </p:sp>
      <p:sp>
        <p:nvSpPr>
          <p:cNvPr id="33" name="Shape 267"/>
          <p:cNvSpPr txBox="1"/>
          <p:nvPr/>
        </p:nvSpPr>
        <p:spPr>
          <a:xfrm>
            <a:off x="5792881" y="2249870"/>
            <a:ext cx="259800" cy="1812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dirty="0" smtClean="0"/>
              <a:t>2</a:t>
            </a:r>
            <a:endParaRPr lang="en-US" dirty="0"/>
          </a:p>
        </p:txBody>
      </p:sp>
      <p:cxnSp>
        <p:nvCxnSpPr>
          <p:cNvPr id="34" name="Shape 261"/>
          <p:cNvCxnSpPr>
            <a:stCxn id="33" idx="3"/>
          </p:cNvCxnSpPr>
          <p:nvPr/>
        </p:nvCxnSpPr>
        <p:spPr>
          <a:xfrm>
            <a:off x="6052681" y="2340470"/>
            <a:ext cx="226199" cy="448483"/>
          </a:xfrm>
          <a:prstGeom prst="straightConnector1">
            <a:avLst/>
          </a:prstGeom>
          <a:noFill/>
          <a:ln w="19050" cap="flat" cmpd="sng">
            <a:solidFill>
              <a:srgbClr val="4A86E8"/>
            </a:solidFill>
            <a:prstDash val="solid"/>
            <a:round/>
            <a:headEnd type="none" w="lg" len="lg"/>
            <a:tailEnd type="triangle" w="lg" len="lg"/>
          </a:ln>
        </p:spPr>
      </p:cxnSp>
      <p:sp>
        <p:nvSpPr>
          <p:cNvPr id="37" name="Shape 263"/>
          <p:cNvSpPr txBox="1"/>
          <p:nvPr/>
        </p:nvSpPr>
        <p:spPr>
          <a:xfrm>
            <a:off x="4480291" y="447246"/>
            <a:ext cx="259800" cy="1812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dirty="0"/>
              <a:t>2</a:t>
            </a:r>
            <a:endParaRPr lang="en-US" dirty="0"/>
          </a:p>
        </p:txBody>
      </p:sp>
      <p:sp>
        <p:nvSpPr>
          <p:cNvPr id="38" name="TextBox 37"/>
          <p:cNvSpPr txBox="1"/>
          <p:nvPr/>
        </p:nvSpPr>
        <p:spPr>
          <a:xfrm>
            <a:off x="0" y="761102"/>
            <a:ext cx="5636653" cy="230832"/>
          </a:xfrm>
          <a:prstGeom prst="rect">
            <a:avLst/>
          </a:prstGeom>
          <a:noFill/>
        </p:spPr>
        <p:txBody>
          <a:bodyPr wrap="square" rtlCol="0">
            <a:spAutoFit/>
          </a:bodyPr>
          <a:lstStyle/>
          <a:p>
            <a:pPr lvl="0"/>
            <a:r>
              <a:rPr lang="en-US" sz="900" i="1" dirty="0" smtClean="0"/>
              <a:t>GOES-16: Non operational data, see disclaimer at end of presentation. </a:t>
            </a:r>
            <a:endParaRPr lang="en-US" sz="900" i="1" dirty="0"/>
          </a:p>
        </p:txBody>
      </p:sp>
    </p:spTree>
    <p:extLst>
      <p:ext uri="{BB962C8B-B14F-4D97-AF65-F5344CB8AC3E}">
        <p14:creationId xmlns:p14="http://schemas.microsoft.com/office/powerpoint/2010/main" val="12235724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Shape 281"/>
          <p:cNvPicPr preferRelativeResize="0"/>
          <p:nvPr/>
        </p:nvPicPr>
        <p:blipFill rotWithShape="1">
          <a:blip r:embed="rId3">
            <a:alphaModFix/>
          </a:blip>
          <a:srcRect l="4734" t="4267" b="9339"/>
          <a:stretch/>
        </p:blipFill>
        <p:spPr>
          <a:xfrm>
            <a:off x="21100" y="831500"/>
            <a:ext cx="9122775" cy="4312000"/>
          </a:xfrm>
          <a:prstGeom prst="rect">
            <a:avLst/>
          </a:prstGeom>
          <a:noFill/>
          <a:ln>
            <a:noFill/>
          </a:ln>
        </p:spPr>
      </p:pic>
      <p:sp>
        <p:nvSpPr>
          <p:cNvPr id="282" name="Shape 282"/>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US"/>
              <a:t>6</a:t>
            </a:fld>
            <a:endParaRPr lang="en-US"/>
          </a:p>
        </p:txBody>
      </p:sp>
      <p:sp>
        <p:nvSpPr>
          <p:cNvPr id="283" name="Shape 283"/>
          <p:cNvSpPr txBox="1">
            <a:spLocks noGrp="1"/>
          </p:cNvSpPr>
          <p:nvPr>
            <p:ph type="title"/>
          </p:nvPr>
        </p:nvSpPr>
        <p:spPr>
          <a:xfrm>
            <a:off x="27220" y="-101601"/>
            <a:ext cx="8520600" cy="484325"/>
          </a:xfrm>
          <a:prstGeom prst="rect">
            <a:avLst/>
          </a:prstGeom>
          <a:noFill/>
          <a:ln>
            <a:noFill/>
          </a:ln>
        </p:spPr>
        <p:txBody>
          <a:bodyPr wrap="square" lIns="91425" tIns="91425" rIns="91425" bIns="91425" anchor="t" anchorCtr="0">
            <a:noAutofit/>
          </a:bodyPr>
          <a:lstStyle/>
          <a:p>
            <a:pPr marL="0" lvl="0" indent="-177800" rtl="0">
              <a:spcBef>
                <a:spcPts val="0"/>
              </a:spcBef>
              <a:buClr>
                <a:schemeClr val="dk1"/>
              </a:buClr>
              <a:buSzPts val="2800"/>
              <a:buFont typeface="Arial"/>
              <a:buNone/>
            </a:pPr>
            <a:r>
              <a:rPr lang="en-US" dirty="0"/>
              <a:t>GOES-16 Event: </a:t>
            </a:r>
          </a:p>
          <a:p>
            <a:pPr marL="0" lvl="0" indent="-177800" rtl="0">
              <a:spcBef>
                <a:spcPts val="0"/>
              </a:spcBef>
              <a:buClr>
                <a:schemeClr val="dk1"/>
              </a:buClr>
              <a:buSzPts val="2800"/>
              <a:buFont typeface="Arial"/>
              <a:buNone/>
            </a:pPr>
            <a:r>
              <a:rPr lang="en-US" sz="1800" dirty="0"/>
              <a:t>dB, “Residual flux” 17-20 UT (11-14 LT)</a:t>
            </a:r>
          </a:p>
          <a:p>
            <a:pPr marL="0" marR="0" lvl="0" indent="-177800" algn="l" rtl="0">
              <a:lnSpc>
                <a:spcPct val="100000"/>
              </a:lnSpc>
              <a:spcBef>
                <a:spcPts val="0"/>
              </a:spcBef>
              <a:spcAft>
                <a:spcPts val="0"/>
              </a:spcAft>
              <a:buClr>
                <a:schemeClr val="dk1"/>
              </a:buClr>
              <a:buSzPts val="2800"/>
              <a:buFont typeface="Arial"/>
              <a:buNone/>
            </a:pPr>
            <a:endParaRPr dirty="0"/>
          </a:p>
        </p:txBody>
      </p:sp>
      <p:sp>
        <p:nvSpPr>
          <p:cNvPr id="284" name="Shape 284"/>
          <p:cNvSpPr/>
          <p:nvPr/>
        </p:nvSpPr>
        <p:spPr>
          <a:xfrm>
            <a:off x="745400" y="850366"/>
            <a:ext cx="7442400" cy="478200"/>
          </a:xfrm>
          <a:prstGeom prst="rect">
            <a:avLst/>
          </a:prstGeom>
          <a:noFill/>
          <a:ln w="28575" cap="flat" cmpd="sng">
            <a:solidFill>
              <a:srgbClr val="FFD966"/>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285" name="Shape 285"/>
          <p:cNvSpPr/>
          <p:nvPr/>
        </p:nvSpPr>
        <p:spPr>
          <a:xfrm>
            <a:off x="745400" y="1982869"/>
            <a:ext cx="7442400" cy="941400"/>
          </a:xfrm>
          <a:prstGeom prst="rect">
            <a:avLst/>
          </a:prstGeom>
          <a:noFill/>
          <a:ln w="28575" cap="flat" cmpd="sng">
            <a:solidFill>
              <a:srgbClr val="FFD966"/>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286" name="Shape 286"/>
          <p:cNvSpPr/>
          <p:nvPr/>
        </p:nvSpPr>
        <p:spPr>
          <a:xfrm>
            <a:off x="745400" y="3551684"/>
            <a:ext cx="7442400" cy="941400"/>
          </a:xfrm>
          <a:prstGeom prst="rect">
            <a:avLst/>
          </a:prstGeom>
          <a:noFill/>
          <a:ln w="28575" cap="flat" cmpd="sng">
            <a:solidFill>
              <a:srgbClr val="FFD966"/>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cxnSp>
        <p:nvCxnSpPr>
          <p:cNvPr id="287" name="Shape 287"/>
          <p:cNvCxnSpPr/>
          <p:nvPr/>
        </p:nvCxnSpPr>
        <p:spPr>
          <a:xfrm flipH="1">
            <a:off x="2085138"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288" name="Shape 288"/>
          <p:cNvCxnSpPr/>
          <p:nvPr/>
        </p:nvCxnSpPr>
        <p:spPr>
          <a:xfrm flipH="1">
            <a:off x="1237413"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289" name="Shape 289"/>
          <p:cNvCxnSpPr/>
          <p:nvPr/>
        </p:nvCxnSpPr>
        <p:spPr>
          <a:xfrm flipH="1">
            <a:off x="1351713"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290" name="Shape 290"/>
          <p:cNvCxnSpPr/>
          <p:nvPr/>
        </p:nvCxnSpPr>
        <p:spPr>
          <a:xfrm flipH="1">
            <a:off x="1470775"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291" name="Shape 291"/>
          <p:cNvCxnSpPr/>
          <p:nvPr/>
        </p:nvCxnSpPr>
        <p:spPr>
          <a:xfrm flipH="1">
            <a:off x="1594600"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292" name="Shape 292"/>
          <p:cNvCxnSpPr/>
          <p:nvPr/>
        </p:nvCxnSpPr>
        <p:spPr>
          <a:xfrm flipH="1">
            <a:off x="1713663"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293" name="Shape 293"/>
          <p:cNvCxnSpPr/>
          <p:nvPr/>
        </p:nvCxnSpPr>
        <p:spPr>
          <a:xfrm flipH="1">
            <a:off x="1832725"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294" name="Shape 294"/>
          <p:cNvCxnSpPr/>
          <p:nvPr/>
        </p:nvCxnSpPr>
        <p:spPr>
          <a:xfrm flipH="1">
            <a:off x="1966075"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295" name="Shape 295"/>
          <p:cNvCxnSpPr/>
          <p:nvPr/>
        </p:nvCxnSpPr>
        <p:spPr>
          <a:xfrm flipH="1">
            <a:off x="2213725"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296" name="Shape 296"/>
          <p:cNvCxnSpPr/>
          <p:nvPr/>
        </p:nvCxnSpPr>
        <p:spPr>
          <a:xfrm flipH="1">
            <a:off x="2342313"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297" name="Shape 297"/>
          <p:cNvCxnSpPr/>
          <p:nvPr/>
        </p:nvCxnSpPr>
        <p:spPr>
          <a:xfrm flipH="1">
            <a:off x="2485188"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298" name="Shape 298"/>
          <p:cNvCxnSpPr/>
          <p:nvPr/>
        </p:nvCxnSpPr>
        <p:spPr>
          <a:xfrm flipH="1">
            <a:off x="2618538"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299" name="Shape 299"/>
          <p:cNvCxnSpPr/>
          <p:nvPr/>
        </p:nvCxnSpPr>
        <p:spPr>
          <a:xfrm flipH="1">
            <a:off x="2756650"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300" name="Shape 300"/>
          <p:cNvCxnSpPr/>
          <p:nvPr/>
        </p:nvCxnSpPr>
        <p:spPr>
          <a:xfrm flipH="1">
            <a:off x="2899525"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301" name="Shape 301"/>
          <p:cNvCxnSpPr/>
          <p:nvPr/>
        </p:nvCxnSpPr>
        <p:spPr>
          <a:xfrm flipH="1">
            <a:off x="3375775"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302" name="Shape 302"/>
          <p:cNvCxnSpPr/>
          <p:nvPr/>
        </p:nvCxnSpPr>
        <p:spPr>
          <a:xfrm flipH="1">
            <a:off x="3604375"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303" name="Shape 303"/>
          <p:cNvCxnSpPr/>
          <p:nvPr/>
        </p:nvCxnSpPr>
        <p:spPr>
          <a:xfrm flipH="1">
            <a:off x="3713913"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304" name="Shape 304"/>
          <p:cNvCxnSpPr/>
          <p:nvPr/>
        </p:nvCxnSpPr>
        <p:spPr>
          <a:xfrm flipH="1">
            <a:off x="3809163"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305" name="Shape 305"/>
          <p:cNvCxnSpPr/>
          <p:nvPr/>
        </p:nvCxnSpPr>
        <p:spPr>
          <a:xfrm flipH="1">
            <a:off x="3918700"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306" name="Shape 306"/>
          <p:cNvCxnSpPr/>
          <p:nvPr/>
        </p:nvCxnSpPr>
        <p:spPr>
          <a:xfrm flipH="1">
            <a:off x="4033000"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307" name="Shape 307"/>
          <p:cNvCxnSpPr/>
          <p:nvPr/>
        </p:nvCxnSpPr>
        <p:spPr>
          <a:xfrm flipH="1">
            <a:off x="4156825"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308" name="Shape 308"/>
          <p:cNvCxnSpPr/>
          <p:nvPr/>
        </p:nvCxnSpPr>
        <p:spPr>
          <a:xfrm flipH="1">
            <a:off x="4285413"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309" name="Shape 309"/>
          <p:cNvCxnSpPr/>
          <p:nvPr/>
        </p:nvCxnSpPr>
        <p:spPr>
          <a:xfrm flipH="1">
            <a:off x="4404475"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310" name="Shape 310"/>
          <p:cNvCxnSpPr/>
          <p:nvPr/>
        </p:nvCxnSpPr>
        <p:spPr>
          <a:xfrm flipH="1">
            <a:off x="4528300"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311" name="Shape 311"/>
          <p:cNvCxnSpPr/>
          <p:nvPr/>
        </p:nvCxnSpPr>
        <p:spPr>
          <a:xfrm flipH="1">
            <a:off x="4656888"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312" name="Shape 312"/>
          <p:cNvCxnSpPr/>
          <p:nvPr/>
        </p:nvCxnSpPr>
        <p:spPr>
          <a:xfrm flipH="1">
            <a:off x="4780713"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313" name="Shape 313"/>
          <p:cNvCxnSpPr/>
          <p:nvPr/>
        </p:nvCxnSpPr>
        <p:spPr>
          <a:xfrm flipH="1">
            <a:off x="4899775"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314" name="Shape 314"/>
          <p:cNvCxnSpPr/>
          <p:nvPr/>
        </p:nvCxnSpPr>
        <p:spPr>
          <a:xfrm flipH="1">
            <a:off x="5023600"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315" name="Shape 315"/>
          <p:cNvCxnSpPr/>
          <p:nvPr/>
        </p:nvCxnSpPr>
        <p:spPr>
          <a:xfrm flipH="1">
            <a:off x="5147425"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316" name="Shape 316"/>
          <p:cNvCxnSpPr/>
          <p:nvPr/>
        </p:nvCxnSpPr>
        <p:spPr>
          <a:xfrm flipH="1">
            <a:off x="5261725"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317" name="Shape 317"/>
          <p:cNvCxnSpPr/>
          <p:nvPr/>
        </p:nvCxnSpPr>
        <p:spPr>
          <a:xfrm flipH="1">
            <a:off x="5380788"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318" name="Shape 318"/>
          <p:cNvCxnSpPr/>
          <p:nvPr/>
        </p:nvCxnSpPr>
        <p:spPr>
          <a:xfrm flipH="1">
            <a:off x="5509375" y="813432"/>
            <a:ext cx="3900" cy="4093200"/>
          </a:xfrm>
          <a:prstGeom prst="straightConnector1">
            <a:avLst/>
          </a:prstGeom>
          <a:noFill/>
          <a:ln w="9525" cap="flat" cmpd="sng">
            <a:solidFill>
              <a:srgbClr val="FF0000"/>
            </a:solidFill>
            <a:prstDash val="dot"/>
            <a:round/>
            <a:headEnd type="none" w="lg" len="lg"/>
            <a:tailEnd type="none" w="lg" len="lg"/>
          </a:ln>
        </p:spPr>
      </p:cxnSp>
      <p:cxnSp>
        <p:nvCxnSpPr>
          <p:cNvPr id="319" name="Shape 319"/>
          <p:cNvCxnSpPr/>
          <p:nvPr/>
        </p:nvCxnSpPr>
        <p:spPr>
          <a:xfrm flipH="1">
            <a:off x="5628438" y="813432"/>
            <a:ext cx="3900" cy="4093200"/>
          </a:xfrm>
          <a:prstGeom prst="straightConnector1">
            <a:avLst/>
          </a:prstGeom>
          <a:noFill/>
          <a:ln w="9525" cap="flat" cmpd="sng">
            <a:solidFill>
              <a:srgbClr val="FF0000"/>
            </a:solidFill>
            <a:prstDash val="dot"/>
            <a:round/>
            <a:headEnd type="none" w="lg" len="lg"/>
            <a:tailEnd type="none" w="lg" len="lg"/>
          </a:ln>
        </p:spPr>
      </p:cxnSp>
      <p:sp>
        <p:nvSpPr>
          <p:cNvPr id="320" name="Shape 320"/>
          <p:cNvSpPr txBox="1"/>
          <p:nvPr/>
        </p:nvSpPr>
        <p:spPr>
          <a:xfrm>
            <a:off x="4740778" y="-119939"/>
            <a:ext cx="4240200" cy="1102200"/>
          </a:xfrm>
          <a:prstGeom prst="rect">
            <a:avLst/>
          </a:prstGeom>
          <a:noFill/>
          <a:ln>
            <a:noFill/>
          </a:ln>
        </p:spPr>
        <p:txBody>
          <a:bodyPr wrap="square" lIns="91425" tIns="91425" rIns="91425" bIns="91425" anchor="b" anchorCtr="0">
            <a:noAutofit/>
          </a:bodyPr>
          <a:lstStyle/>
          <a:p>
            <a:pPr marL="0" lvl="0" indent="0" rtl="0">
              <a:spcBef>
                <a:spcPts val="0"/>
              </a:spcBef>
              <a:buNone/>
            </a:pPr>
            <a:r>
              <a:rPr lang="en-US" sz="1200"/>
              <a:t>i+: Pc5 (200s, 5 mHz) osc. before B and e-, some energy phase dispersion.</a:t>
            </a:r>
          </a:p>
          <a:p>
            <a:pPr marL="0" lvl="0" indent="0" rtl="0">
              <a:spcBef>
                <a:spcPts val="0"/>
              </a:spcBef>
              <a:buNone/>
            </a:pPr>
            <a:r>
              <a:rPr lang="en-US" sz="1200"/>
              <a:t>e- and B: Pc5 (180s, 5.5 mHz), no energy phase dispersion.</a:t>
            </a:r>
          </a:p>
          <a:p>
            <a:pPr marL="0" lvl="0" indent="0" rtl="0">
              <a:spcBef>
                <a:spcPts val="0"/>
              </a:spcBef>
              <a:buNone/>
            </a:pPr>
            <a:r>
              <a:rPr lang="en-US" sz="1200"/>
              <a:t>e-: Preferential energy ~2 MeV.</a:t>
            </a:r>
          </a:p>
          <a:p>
            <a:pPr marL="0" lvl="0" indent="0" rtl="0">
              <a:spcBef>
                <a:spcPts val="0"/>
              </a:spcBef>
              <a:buNone/>
            </a:pPr>
            <a:r>
              <a:rPr lang="en-US" sz="1200"/>
              <a:t>e-: 118-181 keV, injection signature.</a:t>
            </a:r>
          </a:p>
        </p:txBody>
      </p:sp>
      <p:sp>
        <p:nvSpPr>
          <p:cNvPr id="321" name="Shape 321"/>
          <p:cNvSpPr txBox="1"/>
          <p:nvPr/>
        </p:nvSpPr>
        <p:spPr>
          <a:xfrm>
            <a:off x="4511775" y="3220"/>
            <a:ext cx="259800" cy="1659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a:t>1</a:t>
            </a:r>
          </a:p>
        </p:txBody>
      </p:sp>
      <p:sp>
        <p:nvSpPr>
          <p:cNvPr id="322" name="Shape 322"/>
          <p:cNvSpPr txBox="1"/>
          <p:nvPr/>
        </p:nvSpPr>
        <p:spPr>
          <a:xfrm>
            <a:off x="4511775" y="357471"/>
            <a:ext cx="259800" cy="1659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a:t>2</a:t>
            </a:r>
          </a:p>
        </p:txBody>
      </p:sp>
      <p:sp>
        <p:nvSpPr>
          <p:cNvPr id="323" name="Shape 323"/>
          <p:cNvSpPr txBox="1"/>
          <p:nvPr/>
        </p:nvSpPr>
        <p:spPr>
          <a:xfrm>
            <a:off x="4511775" y="543287"/>
            <a:ext cx="259800" cy="1659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a:t>3</a:t>
            </a:r>
          </a:p>
        </p:txBody>
      </p:sp>
      <p:sp>
        <p:nvSpPr>
          <p:cNvPr id="324" name="Shape 324"/>
          <p:cNvSpPr txBox="1"/>
          <p:nvPr/>
        </p:nvSpPr>
        <p:spPr>
          <a:xfrm>
            <a:off x="595950" y="2034175"/>
            <a:ext cx="259800" cy="1812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a:t>1</a:t>
            </a:r>
          </a:p>
        </p:txBody>
      </p:sp>
      <p:sp>
        <p:nvSpPr>
          <p:cNvPr id="325" name="Shape 325"/>
          <p:cNvSpPr txBox="1"/>
          <p:nvPr/>
        </p:nvSpPr>
        <p:spPr>
          <a:xfrm>
            <a:off x="746491" y="3569626"/>
            <a:ext cx="259800" cy="1812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a:t>2</a:t>
            </a:r>
          </a:p>
        </p:txBody>
      </p:sp>
      <p:sp>
        <p:nvSpPr>
          <p:cNvPr id="326" name="Shape 326"/>
          <p:cNvSpPr txBox="1"/>
          <p:nvPr/>
        </p:nvSpPr>
        <p:spPr>
          <a:xfrm>
            <a:off x="1419072" y="4872801"/>
            <a:ext cx="259800" cy="1812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a:t>3</a:t>
            </a:r>
          </a:p>
        </p:txBody>
      </p:sp>
      <p:cxnSp>
        <p:nvCxnSpPr>
          <p:cNvPr id="327" name="Shape 327"/>
          <p:cNvCxnSpPr>
            <a:stCxn id="326" idx="0"/>
          </p:cNvCxnSpPr>
          <p:nvPr/>
        </p:nvCxnSpPr>
        <p:spPr>
          <a:xfrm rot="10800000" flipH="1">
            <a:off x="1548972" y="4413801"/>
            <a:ext cx="162300" cy="459000"/>
          </a:xfrm>
          <a:prstGeom prst="straightConnector1">
            <a:avLst/>
          </a:prstGeom>
          <a:noFill/>
          <a:ln w="19050" cap="flat" cmpd="sng">
            <a:solidFill>
              <a:srgbClr val="4A86E8"/>
            </a:solidFill>
            <a:prstDash val="solid"/>
            <a:round/>
            <a:headEnd type="none" w="lg" len="lg"/>
            <a:tailEnd type="triangle" w="lg" len="lg"/>
          </a:ln>
        </p:spPr>
      </p:cxnSp>
      <p:sp>
        <p:nvSpPr>
          <p:cNvPr id="328" name="Shape 328"/>
          <p:cNvSpPr txBox="1"/>
          <p:nvPr/>
        </p:nvSpPr>
        <p:spPr>
          <a:xfrm>
            <a:off x="2793022" y="3470701"/>
            <a:ext cx="259800" cy="1812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a:t>4</a:t>
            </a:r>
          </a:p>
        </p:txBody>
      </p:sp>
      <p:sp>
        <p:nvSpPr>
          <p:cNvPr id="329" name="Shape 329"/>
          <p:cNvSpPr txBox="1"/>
          <p:nvPr/>
        </p:nvSpPr>
        <p:spPr>
          <a:xfrm>
            <a:off x="4511775" y="716681"/>
            <a:ext cx="259800" cy="165900"/>
          </a:xfrm>
          <a:prstGeom prst="rect">
            <a:avLst/>
          </a:prstGeom>
          <a:solidFill>
            <a:srgbClr val="FFFF00"/>
          </a:solidFill>
          <a:ln w="19050"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US"/>
              <a:t>4</a:t>
            </a:r>
          </a:p>
        </p:txBody>
      </p:sp>
      <p:cxnSp>
        <p:nvCxnSpPr>
          <p:cNvPr id="330" name="Shape 330"/>
          <p:cNvCxnSpPr/>
          <p:nvPr/>
        </p:nvCxnSpPr>
        <p:spPr>
          <a:xfrm>
            <a:off x="7563738" y="3546900"/>
            <a:ext cx="1800" cy="390900"/>
          </a:xfrm>
          <a:prstGeom prst="straightConnector1">
            <a:avLst/>
          </a:prstGeom>
          <a:noFill/>
          <a:ln w="19050" cap="flat" cmpd="sng">
            <a:solidFill>
              <a:schemeClr val="dk2"/>
            </a:solidFill>
            <a:prstDash val="solid"/>
            <a:round/>
            <a:headEnd type="oval" w="lg" len="lg"/>
            <a:tailEnd type="oval" w="lg" len="lg"/>
          </a:ln>
        </p:spPr>
      </p:cxnSp>
      <p:sp>
        <p:nvSpPr>
          <p:cNvPr id="331" name="Shape 331"/>
          <p:cNvSpPr txBox="1"/>
          <p:nvPr/>
        </p:nvSpPr>
        <p:spPr>
          <a:xfrm>
            <a:off x="7563750" y="3683450"/>
            <a:ext cx="596100" cy="181200"/>
          </a:xfrm>
          <a:prstGeom prst="rect">
            <a:avLst/>
          </a:prstGeom>
          <a:noFill/>
          <a:ln>
            <a:noFill/>
          </a:ln>
        </p:spPr>
        <p:txBody>
          <a:bodyPr wrap="square" lIns="91425" tIns="91425" rIns="91425" bIns="91425" anchor="ctr" anchorCtr="0">
            <a:noAutofit/>
          </a:bodyPr>
          <a:lstStyle/>
          <a:p>
            <a:pPr marL="0" lvl="0" indent="0" rtl="0">
              <a:spcBef>
                <a:spcPts val="0"/>
              </a:spcBef>
              <a:buNone/>
            </a:pPr>
            <a:r>
              <a:rPr lang="en-US" sz="1200"/>
              <a:t>100%</a:t>
            </a:r>
          </a:p>
        </p:txBody>
      </p:sp>
      <p:cxnSp>
        <p:nvCxnSpPr>
          <p:cNvPr id="332" name="Shape 332"/>
          <p:cNvCxnSpPr/>
          <p:nvPr/>
        </p:nvCxnSpPr>
        <p:spPr>
          <a:xfrm>
            <a:off x="7544688" y="1967482"/>
            <a:ext cx="9600" cy="475500"/>
          </a:xfrm>
          <a:prstGeom prst="straightConnector1">
            <a:avLst/>
          </a:prstGeom>
          <a:noFill/>
          <a:ln w="19050" cap="flat" cmpd="sng">
            <a:solidFill>
              <a:schemeClr val="dk2"/>
            </a:solidFill>
            <a:prstDash val="solid"/>
            <a:round/>
            <a:headEnd type="oval" w="lg" len="lg"/>
            <a:tailEnd type="oval" w="lg" len="lg"/>
          </a:ln>
        </p:spPr>
      </p:cxnSp>
      <p:sp>
        <p:nvSpPr>
          <p:cNvPr id="333" name="Shape 333"/>
          <p:cNvSpPr txBox="1"/>
          <p:nvPr/>
        </p:nvSpPr>
        <p:spPr>
          <a:xfrm>
            <a:off x="7563750" y="2104032"/>
            <a:ext cx="596100" cy="181200"/>
          </a:xfrm>
          <a:prstGeom prst="rect">
            <a:avLst/>
          </a:prstGeom>
          <a:noFill/>
          <a:ln>
            <a:noFill/>
          </a:ln>
        </p:spPr>
        <p:txBody>
          <a:bodyPr wrap="square" lIns="91425" tIns="91425" rIns="91425" bIns="91425" anchor="ctr" anchorCtr="0">
            <a:noAutofit/>
          </a:bodyPr>
          <a:lstStyle/>
          <a:p>
            <a:pPr marL="0" lvl="0" indent="0" rtl="0">
              <a:spcBef>
                <a:spcPts val="0"/>
              </a:spcBef>
              <a:buNone/>
            </a:pPr>
            <a:r>
              <a:rPr lang="en-US" sz="1200"/>
              <a:t>100%</a:t>
            </a:r>
          </a:p>
        </p:txBody>
      </p:sp>
      <p:cxnSp>
        <p:nvCxnSpPr>
          <p:cNvPr id="334" name="Shape 334"/>
          <p:cNvCxnSpPr>
            <a:stCxn id="324" idx="3"/>
          </p:cNvCxnSpPr>
          <p:nvPr/>
        </p:nvCxnSpPr>
        <p:spPr>
          <a:xfrm rot="10800000" flipH="1">
            <a:off x="855750" y="1147075"/>
            <a:ext cx="360300" cy="977700"/>
          </a:xfrm>
          <a:prstGeom prst="straightConnector1">
            <a:avLst/>
          </a:prstGeom>
          <a:noFill/>
          <a:ln w="19050" cap="flat" cmpd="sng">
            <a:solidFill>
              <a:srgbClr val="4A86E8"/>
            </a:solidFill>
            <a:prstDash val="solid"/>
            <a:round/>
            <a:headEnd type="none" w="lg" len="lg"/>
            <a:tailEnd type="triangle" w="lg" len="lg"/>
          </a:ln>
        </p:spPr>
      </p:cxnSp>
      <p:cxnSp>
        <p:nvCxnSpPr>
          <p:cNvPr id="335" name="Shape 335"/>
          <p:cNvCxnSpPr>
            <a:stCxn id="324" idx="3"/>
          </p:cNvCxnSpPr>
          <p:nvPr/>
        </p:nvCxnSpPr>
        <p:spPr>
          <a:xfrm>
            <a:off x="855750" y="2124775"/>
            <a:ext cx="90000" cy="196500"/>
          </a:xfrm>
          <a:prstGeom prst="straightConnector1">
            <a:avLst/>
          </a:prstGeom>
          <a:noFill/>
          <a:ln w="19050" cap="flat" cmpd="sng">
            <a:solidFill>
              <a:srgbClr val="4A86E8"/>
            </a:solidFill>
            <a:prstDash val="solid"/>
            <a:round/>
            <a:headEnd type="none" w="lg" len="lg"/>
            <a:tailEnd type="triangle" w="lg" len="lg"/>
          </a:ln>
        </p:spPr>
      </p:cxnSp>
      <p:cxnSp>
        <p:nvCxnSpPr>
          <p:cNvPr id="336" name="Shape 336"/>
          <p:cNvCxnSpPr>
            <a:stCxn id="328" idx="2"/>
          </p:cNvCxnSpPr>
          <p:nvPr/>
        </p:nvCxnSpPr>
        <p:spPr>
          <a:xfrm>
            <a:off x="2922922" y="3651901"/>
            <a:ext cx="132000" cy="228000"/>
          </a:xfrm>
          <a:prstGeom prst="straightConnector1">
            <a:avLst/>
          </a:prstGeom>
          <a:noFill/>
          <a:ln w="19050" cap="flat" cmpd="sng">
            <a:solidFill>
              <a:srgbClr val="4A86E8"/>
            </a:solidFill>
            <a:prstDash val="solid"/>
            <a:round/>
            <a:headEnd type="none" w="lg" len="lg"/>
            <a:tailEnd type="triangle" w="lg" len="lg"/>
          </a:ln>
        </p:spPr>
      </p:cxnSp>
      <p:cxnSp>
        <p:nvCxnSpPr>
          <p:cNvPr id="337" name="Shape 337"/>
          <p:cNvCxnSpPr/>
          <p:nvPr/>
        </p:nvCxnSpPr>
        <p:spPr>
          <a:xfrm flipH="1">
            <a:off x="2004113" y="813432"/>
            <a:ext cx="3900" cy="4093200"/>
          </a:xfrm>
          <a:prstGeom prst="straightConnector1">
            <a:avLst/>
          </a:prstGeom>
          <a:noFill/>
          <a:ln w="9525" cap="flat" cmpd="sng">
            <a:solidFill>
              <a:srgbClr val="00FF00"/>
            </a:solidFill>
            <a:prstDash val="dot"/>
            <a:round/>
            <a:headEnd type="none" w="lg" len="lg"/>
            <a:tailEnd type="none" w="lg" len="lg"/>
          </a:ln>
        </p:spPr>
      </p:cxnSp>
      <p:cxnSp>
        <p:nvCxnSpPr>
          <p:cNvPr id="338" name="Shape 338"/>
          <p:cNvCxnSpPr/>
          <p:nvPr/>
        </p:nvCxnSpPr>
        <p:spPr>
          <a:xfrm flipH="1">
            <a:off x="3242398" y="813432"/>
            <a:ext cx="3900" cy="4093200"/>
          </a:xfrm>
          <a:prstGeom prst="straightConnector1">
            <a:avLst/>
          </a:prstGeom>
          <a:noFill/>
          <a:ln w="9525" cap="flat" cmpd="sng">
            <a:solidFill>
              <a:srgbClr val="00FF00"/>
            </a:solidFill>
            <a:prstDash val="dot"/>
            <a:round/>
            <a:headEnd type="none" w="lg" len="lg"/>
            <a:tailEnd type="none" w="lg" len="lg"/>
          </a:ln>
        </p:spPr>
      </p:cxnSp>
      <p:grpSp>
        <p:nvGrpSpPr>
          <p:cNvPr id="339" name="Shape 339"/>
          <p:cNvGrpSpPr/>
          <p:nvPr/>
        </p:nvGrpSpPr>
        <p:grpSpPr>
          <a:xfrm>
            <a:off x="3623143" y="974550"/>
            <a:ext cx="3844090" cy="2700600"/>
            <a:chOff x="4156825" y="974550"/>
            <a:chExt cx="3323900" cy="2700600"/>
          </a:xfrm>
        </p:grpSpPr>
        <p:grpSp>
          <p:nvGrpSpPr>
            <p:cNvPr id="340" name="Shape 340"/>
            <p:cNvGrpSpPr/>
            <p:nvPr/>
          </p:nvGrpSpPr>
          <p:grpSpPr>
            <a:xfrm>
              <a:off x="4156825" y="974550"/>
              <a:ext cx="3323900" cy="2700600"/>
              <a:chOff x="4156825" y="974550"/>
              <a:chExt cx="3323900" cy="2700600"/>
            </a:xfrm>
          </p:grpSpPr>
          <p:grpSp>
            <p:nvGrpSpPr>
              <p:cNvPr id="341" name="Shape 341"/>
              <p:cNvGrpSpPr/>
              <p:nvPr/>
            </p:nvGrpSpPr>
            <p:grpSpPr>
              <a:xfrm>
                <a:off x="4156825" y="974550"/>
                <a:ext cx="3323900" cy="2700600"/>
                <a:chOff x="5215850" y="973350"/>
                <a:chExt cx="3323900" cy="2700600"/>
              </a:xfrm>
            </p:grpSpPr>
            <p:sp>
              <p:nvSpPr>
                <p:cNvPr id="342" name="Shape 342"/>
                <p:cNvSpPr/>
                <p:nvPr/>
              </p:nvSpPr>
              <p:spPr>
                <a:xfrm>
                  <a:off x="6641950" y="973350"/>
                  <a:ext cx="1897800" cy="27006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a:p>
                  <a:pPr marL="0" lvl="0" indent="0">
                    <a:spcBef>
                      <a:spcPts val="0"/>
                    </a:spcBef>
                    <a:buNone/>
                  </a:pPr>
                  <a:endParaRPr/>
                </a:p>
                <a:p>
                  <a:pPr marL="0" lvl="0" indent="0">
                    <a:spcBef>
                      <a:spcPts val="0"/>
                    </a:spcBef>
                    <a:buNone/>
                  </a:pPr>
                  <a:endParaRPr/>
                </a:p>
                <a:p>
                  <a:pPr marL="0" lvl="0" indent="0">
                    <a:spcBef>
                      <a:spcPts val="0"/>
                    </a:spcBef>
                    <a:buNone/>
                  </a:pPr>
                  <a:endParaRPr/>
                </a:p>
                <a:p>
                  <a:pPr marL="0" lvl="0" indent="0">
                    <a:spcBef>
                      <a:spcPts val="0"/>
                    </a:spcBef>
                    <a:buNone/>
                  </a:pPr>
                  <a:endParaRPr/>
                </a:p>
                <a:p>
                  <a:pPr marL="0" lvl="0" indent="0">
                    <a:spcBef>
                      <a:spcPts val="0"/>
                    </a:spcBef>
                    <a:buNone/>
                  </a:pPr>
                  <a:endParaRPr/>
                </a:p>
                <a:p>
                  <a:pPr marL="0" lvl="0" indent="0">
                    <a:spcBef>
                      <a:spcPts val="0"/>
                    </a:spcBef>
                    <a:buNone/>
                  </a:pPr>
                  <a:r>
                    <a:rPr lang="en-US" u="sng"/>
                    <a:t>100 keV</a:t>
                  </a:r>
                  <a:r>
                    <a:rPr lang="en-US"/>
                    <a:t> protons from the </a:t>
                  </a:r>
                  <a:r>
                    <a:rPr lang="en-US" u="sng"/>
                    <a:t>southern hemisphere</a:t>
                  </a:r>
                  <a:r>
                    <a:rPr lang="en-US"/>
                    <a:t> exhibit 30 mHz (Pc3) and damped 5.5 mHz (Pc5). </a:t>
                  </a:r>
                </a:p>
              </p:txBody>
            </p:sp>
            <p:grpSp>
              <p:nvGrpSpPr>
                <p:cNvPr id="343" name="Shape 343"/>
                <p:cNvGrpSpPr/>
                <p:nvPr/>
              </p:nvGrpSpPr>
              <p:grpSpPr>
                <a:xfrm>
                  <a:off x="5215850" y="991725"/>
                  <a:ext cx="1426176" cy="2659950"/>
                  <a:chOff x="5215850" y="991725"/>
                  <a:chExt cx="1426176" cy="2659950"/>
                </a:xfrm>
              </p:grpSpPr>
              <p:grpSp>
                <p:nvGrpSpPr>
                  <p:cNvPr id="344" name="Shape 344"/>
                  <p:cNvGrpSpPr/>
                  <p:nvPr/>
                </p:nvGrpSpPr>
                <p:grpSpPr>
                  <a:xfrm>
                    <a:off x="5215862" y="1847030"/>
                    <a:ext cx="1426164" cy="1804645"/>
                    <a:chOff x="5139662" y="1694630"/>
                    <a:chExt cx="1426164" cy="1804645"/>
                  </a:xfrm>
                </p:grpSpPr>
                <p:pic>
                  <p:nvPicPr>
                    <p:cNvPr id="345" name="Shape 345"/>
                    <p:cNvPicPr preferRelativeResize="0"/>
                    <p:nvPr/>
                  </p:nvPicPr>
                  <p:blipFill rotWithShape="1">
                    <a:blip r:embed="rId4">
                      <a:alphaModFix/>
                    </a:blip>
                    <a:srcRect l="44229" t="26091" r="47959" b="54082"/>
                    <a:stretch/>
                  </p:blipFill>
                  <p:spPr>
                    <a:xfrm>
                      <a:off x="5139662" y="1694630"/>
                      <a:ext cx="1426099" cy="1804645"/>
                    </a:xfrm>
                    <a:prstGeom prst="rect">
                      <a:avLst/>
                    </a:prstGeom>
                    <a:noFill/>
                    <a:ln w="19050" cap="flat" cmpd="sng">
                      <a:solidFill>
                        <a:srgbClr val="000000"/>
                      </a:solidFill>
                      <a:prstDash val="solid"/>
                      <a:round/>
                      <a:headEnd type="none" w="med" len="med"/>
                      <a:tailEnd type="none" w="med" len="med"/>
                    </a:ln>
                  </p:spPr>
                </p:pic>
                <p:sp>
                  <p:nvSpPr>
                    <p:cNvPr id="346" name="Shape 346"/>
                    <p:cNvSpPr txBox="1"/>
                    <p:nvPr/>
                  </p:nvSpPr>
                  <p:spPr>
                    <a:xfrm>
                      <a:off x="5147426" y="1722450"/>
                      <a:ext cx="1418400" cy="305400"/>
                    </a:xfrm>
                    <a:prstGeom prst="rect">
                      <a:avLst/>
                    </a:prstGeom>
                    <a:solidFill>
                      <a:srgbClr val="FFFFFF"/>
                    </a:solidFill>
                    <a:ln>
                      <a:noFill/>
                    </a:ln>
                  </p:spPr>
                  <p:txBody>
                    <a:bodyPr wrap="square" lIns="91425" tIns="91425" rIns="91425" bIns="91425" anchor="ctr" anchorCtr="0">
                      <a:noAutofit/>
                    </a:bodyPr>
                    <a:lstStyle/>
                    <a:p>
                      <a:pPr marL="0" lvl="0" indent="0" algn="ctr" rtl="0">
                        <a:spcBef>
                          <a:spcPts val="0"/>
                        </a:spcBef>
                        <a:buNone/>
                      </a:pPr>
                      <a:r>
                        <a:rPr lang="en-US"/>
                        <a:t>p+: 30 mHz</a:t>
                      </a:r>
                    </a:p>
                    <a:p>
                      <a:pPr marL="0" lvl="0" indent="0" algn="ctr">
                        <a:spcBef>
                          <a:spcPts val="0"/>
                        </a:spcBef>
                        <a:buNone/>
                      </a:pPr>
                      <a:r>
                        <a:rPr lang="en-US"/>
                        <a:t>T4 (~⟂B), T2</a:t>
                      </a:r>
                    </a:p>
                  </p:txBody>
                </p:sp>
                <p:cxnSp>
                  <p:nvCxnSpPr>
                    <p:cNvPr id="347" name="Shape 347"/>
                    <p:cNvCxnSpPr/>
                    <p:nvPr/>
                  </p:nvCxnSpPr>
                  <p:spPr>
                    <a:xfrm flipH="1">
                      <a:off x="6026225" y="2061225"/>
                      <a:ext cx="219600" cy="348300"/>
                    </a:xfrm>
                    <a:prstGeom prst="straightConnector1">
                      <a:avLst/>
                    </a:prstGeom>
                    <a:noFill/>
                    <a:ln w="9525" cap="flat" cmpd="sng">
                      <a:solidFill>
                        <a:schemeClr val="dk2"/>
                      </a:solidFill>
                      <a:prstDash val="solid"/>
                      <a:round/>
                      <a:headEnd type="none" w="lg" len="lg"/>
                      <a:tailEnd type="triangle" w="lg" len="lg"/>
                    </a:ln>
                  </p:spPr>
                </p:cxnSp>
                <p:cxnSp>
                  <p:nvCxnSpPr>
                    <p:cNvPr id="348" name="Shape 348"/>
                    <p:cNvCxnSpPr/>
                    <p:nvPr/>
                  </p:nvCxnSpPr>
                  <p:spPr>
                    <a:xfrm>
                      <a:off x="5449000" y="2061225"/>
                      <a:ext cx="243000" cy="777900"/>
                    </a:xfrm>
                    <a:prstGeom prst="straightConnector1">
                      <a:avLst/>
                    </a:prstGeom>
                    <a:noFill/>
                    <a:ln w="9525" cap="flat" cmpd="sng">
                      <a:solidFill>
                        <a:schemeClr val="dk2"/>
                      </a:solidFill>
                      <a:prstDash val="solid"/>
                      <a:round/>
                      <a:headEnd type="none" w="lg" len="lg"/>
                      <a:tailEnd type="triangle" w="lg" len="lg"/>
                    </a:ln>
                  </p:spPr>
                </p:cxnSp>
              </p:grpSp>
              <p:pic>
                <p:nvPicPr>
                  <p:cNvPr id="349" name="Shape 349"/>
                  <p:cNvPicPr preferRelativeResize="0"/>
                  <p:nvPr/>
                </p:nvPicPr>
                <p:blipFill rotWithShape="1">
                  <a:blip r:embed="rId4">
                    <a:alphaModFix/>
                  </a:blip>
                  <a:srcRect l="44229" t="4612" r="47959" b="86250"/>
                  <a:stretch/>
                </p:blipFill>
                <p:spPr>
                  <a:xfrm>
                    <a:off x="5215850" y="991725"/>
                    <a:ext cx="1426099" cy="831700"/>
                  </a:xfrm>
                  <a:prstGeom prst="rect">
                    <a:avLst/>
                  </a:prstGeom>
                  <a:noFill/>
                  <a:ln w="19050" cap="flat" cmpd="sng">
                    <a:solidFill>
                      <a:srgbClr val="000000"/>
                    </a:solidFill>
                    <a:prstDash val="solid"/>
                    <a:round/>
                    <a:headEnd type="none" w="med" len="med"/>
                    <a:tailEnd type="none" w="med" len="med"/>
                  </a:ln>
                </p:spPr>
              </p:pic>
              <p:sp>
                <p:nvSpPr>
                  <p:cNvPr id="350" name="Shape 350"/>
                  <p:cNvSpPr txBox="1"/>
                  <p:nvPr/>
                </p:nvSpPr>
                <p:spPr>
                  <a:xfrm>
                    <a:off x="5223625" y="1003250"/>
                    <a:ext cx="1418400" cy="228000"/>
                  </a:xfrm>
                  <a:prstGeom prst="rect">
                    <a:avLst/>
                  </a:prstGeom>
                  <a:solidFill>
                    <a:srgbClr val="FFFFFF"/>
                  </a:solidFill>
                  <a:ln>
                    <a:noFill/>
                  </a:ln>
                </p:spPr>
                <p:txBody>
                  <a:bodyPr wrap="square" lIns="91425" tIns="91425" rIns="91425" bIns="91425" anchor="ctr" anchorCtr="0">
                    <a:noAutofit/>
                  </a:bodyPr>
                  <a:lstStyle/>
                  <a:p>
                    <a:pPr marL="0" lvl="0" indent="0" algn="ctr" rtl="0">
                      <a:spcBef>
                        <a:spcPts val="0"/>
                      </a:spcBef>
                      <a:buNone/>
                    </a:pPr>
                    <a:r>
                      <a:rPr lang="en-US"/>
                      <a:t>dB</a:t>
                    </a:r>
                  </a:p>
                </p:txBody>
              </p:sp>
            </p:grpSp>
          </p:grpSp>
          <p:cxnSp>
            <p:nvCxnSpPr>
              <p:cNvPr id="351" name="Shape 351"/>
              <p:cNvCxnSpPr/>
              <p:nvPr/>
            </p:nvCxnSpPr>
            <p:spPr>
              <a:xfrm>
                <a:off x="6083025" y="1245025"/>
                <a:ext cx="472200" cy="830100"/>
              </a:xfrm>
              <a:prstGeom prst="straightConnector1">
                <a:avLst/>
              </a:prstGeom>
              <a:noFill/>
              <a:ln w="28575" cap="flat" cmpd="sng">
                <a:solidFill>
                  <a:srgbClr val="4A86E8"/>
                </a:solidFill>
                <a:prstDash val="solid"/>
                <a:round/>
                <a:headEnd type="triangle" w="lg" len="lg"/>
                <a:tailEnd type="none" w="lg" len="lg"/>
              </a:ln>
            </p:spPr>
          </p:cxnSp>
          <p:sp>
            <p:nvSpPr>
              <p:cNvPr id="352" name="Shape 352"/>
              <p:cNvSpPr txBox="1"/>
              <p:nvPr/>
            </p:nvSpPr>
            <p:spPr>
              <a:xfrm>
                <a:off x="6204700" y="1133625"/>
                <a:ext cx="259800" cy="165900"/>
              </a:xfrm>
              <a:prstGeom prst="rect">
                <a:avLst/>
              </a:prstGeom>
              <a:noFill/>
              <a:ln>
                <a:noFill/>
              </a:ln>
            </p:spPr>
            <p:txBody>
              <a:bodyPr wrap="square" lIns="91425" tIns="91425" rIns="91425" bIns="91425" anchor="ctr" anchorCtr="0">
                <a:noAutofit/>
              </a:bodyPr>
              <a:lstStyle/>
              <a:p>
                <a:pPr marL="0" lvl="0" indent="0" algn="ctr">
                  <a:spcBef>
                    <a:spcPts val="0"/>
                  </a:spcBef>
                  <a:buNone/>
                </a:pPr>
                <a:r>
                  <a:rPr lang="en-US"/>
                  <a:t>B</a:t>
                </a:r>
              </a:p>
            </p:txBody>
          </p:sp>
          <p:sp>
            <p:nvSpPr>
              <p:cNvPr id="353" name="Shape 353"/>
              <p:cNvSpPr/>
              <p:nvPr/>
            </p:nvSpPr>
            <p:spPr>
              <a:xfrm>
                <a:off x="6204851" y="1593350"/>
                <a:ext cx="90001" cy="171750"/>
              </a:xfrm>
              <a:custGeom>
                <a:avLst/>
                <a:gdLst/>
                <a:ahLst/>
                <a:cxnLst/>
                <a:rect l="0" t="0" r="0" b="0"/>
                <a:pathLst>
                  <a:path w="4861" h="6870" extrusionOk="0">
                    <a:moveTo>
                      <a:pt x="4861" y="0"/>
                    </a:moveTo>
                    <a:cubicBezTo>
                      <a:pt x="4129" y="445"/>
                      <a:pt x="1266" y="1527"/>
                      <a:pt x="471" y="2672"/>
                    </a:cubicBezTo>
                    <a:cubicBezTo>
                      <a:pt x="-324" y="3817"/>
                      <a:pt x="152" y="6170"/>
                      <a:pt x="89" y="6870"/>
                    </a:cubicBezTo>
                  </a:path>
                </a:pathLst>
              </a:custGeom>
              <a:noFill/>
              <a:ln w="9525" cap="flat" cmpd="sng">
                <a:solidFill>
                  <a:schemeClr val="dk2"/>
                </a:solidFill>
                <a:prstDash val="solid"/>
                <a:round/>
                <a:headEnd type="none" w="lg" len="lg"/>
                <a:tailEnd type="none" w="lg" len="lg"/>
              </a:ln>
            </p:spPr>
          </p:sp>
          <p:sp>
            <p:nvSpPr>
              <p:cNvPr id="354" name="Shape 354"/>
              <p:cNvSpPr txBox="1"/>
              <p:nvPr/>
            </p:nvSpPr>
            <p:spPr>
              <a:xfrm>
                <a:off x="5885549" y="1495286"/>
                <a:ext cx="469500" cy="248100"/>
              </a:xfrm>
              <a:prstGeom prst="rect">
                <a:avLst/>
              </a:prstGeom>
              <a:noFill/>
              <a:ln>
                <a:noFill/>
              </a:ln>
            </p:spPr>
            <p:txBody>
              <a:bodyPr wrap="square" lIns="91425" tIns="91425" rIns="91425" bIns="91425" anchor="ctr" anchorCtr="0">
                <a:noAutofit/>
              </a:bodyPr>
              <a:lstStyle/>
              <a:p>
                <a:pPr marL="0" lvl="0" indent="0" algn="ctr">
                  <a:spcBef>
                    <a:spcPts val="0"/>
                  </a:spcBef>
                  <a:buNone/>
                </a:pPr>
                <a:r>
                  <a:rPr lang="en-US" sz="1200"/>
                  <a:t>65°</a:t>
                </a:r>
              </a:p>
            </p:txBody>
          </p:sp>
          <p:cxnSp>
            <p:nvCxnSpPr>
              <p:cNvPr id="355" name="Shape 355"/>
              <p:cNvCxnSpPr/>
              <p:nvPr/>
            </p:nvCxnSpPr>
            <p:spPr>
              <a:xfrm rot="10800000" flipH="1">
                <a:off x="6383625" y="1741100"/>
                <a:ext cx="367200" cy="24000"/>
              </a:xfrm>
              <a:prstGeom prst="straightConnector1">
                <a:avLst/>
              </a:prstGeom>
              <a:noFill/>
              <a:ln w="9525" cap="flat" cmpd="sng">
                <a:solidFill>
                  <a:schemeClr val="dk2"/>
                </a:solidFill>
                <a:prstDash val="solid"/>
                <a:round/>
                <a:headEnd type="none" w="lg" len="lg"/>
                <a:tailEnd type="triangle" w="lg" len="lg"/>
              </a:ln>
            </p:spPr>
          </p:cxnSp>
          <p:cxnSp>
            <p:nvCxnSpPr>
              <p:cNvPr id="356" name="Shape 356"/>
              <p:cNvCxnSpPr/>
              <p:nvPr/>
            </p:nvCxnSpPr>
            <p:spPr>
              <a:xfrm>
                <a:off x="6383533" y="1765025"/>
                <a:ext cx="338700" cy="162300"/>
              </a:xfrm>
              <a:prstGeom prst="straightConnector1">
                <a:avLst/>
              </a:prstGeom>
              <a:noFill/>
              <a:ln w="9525" cap="flat" cmpd="sng">
                <a:solidFill>
                  <a:schemeClr val="dk2"/>
                </a:solidFill>
                <a:prstDash val="solid"/>
                <a:round/>
                <a:headEnd type="none" w="lg" len="lg"/>
                <a:tailEnd type="triangle" w="lg" len="lg"/>
              </a:ln>
            </p:spPr>
          </p:cxnSp>
          <p:sp>
            <p:nvSpPr>
              <p:cNvPr id="357" name="Shape 357"/>
              <p:cNvSpPr txBox="1"/>
              <p:nvPr/>
            </p:nvSpPr>
            <p:spPr>
              <a:xfrm>
                <a:off x="6622333" y="1478975"/>
                <a:ext cx="438900" cy="196500"/>
              </a:xfrm>
              <a:prstGeom prst="rect">
                <a:avLst/>
              </a:prstGeom>
              <a:noFill/>
              <a:ln>
                <a:noFill/>
              </a:ln>
            </p:spPr>
            <p:txBody>
              <a:bodyPr wrap="square" lIns="91425" tIns="91425" rIns="91425" bIns="91425" anchor="ctr" anchorCtr="0">
                <a:noAutofit/>
              </a:bodyPr>
              <a:lstStyle/>
              <a:p>
                <a:pPr marL="0" lvl="0" indent="0">
                  <a:spcBef>
                    <a:spcPts val="0"/>
                  </a:spcBef>
                  <a:buNone/>
                </a:pPr>
                <a:r>
                  <a:rPr lang="en-US"/>
                  <a:t>T4</a:t>
                </a:r>
              </a:p>
            </p:txBody>
          </p:sp>
          <p:sp>
            <p:nvSpPr>
              <p:cNvPr id="358" name="Shape 358"/>
              <p:cNvSpPr txBox="1"/>
              <p:nvPr/>
            </p:nvSpPr>
            <p:spPr>
              <a:xfrm>
                <a:off x="6698533" y="1783775"/>
                <a:ext cx="438900" cy="196500"/>
              </a:xfrm>
              <a:prstGeom prst="rect">
                <a:avLst/>
              </a:prstGeom>
              <a:noFill/>
              <a:ln>
                <a:noFill/>
              </a:ln>
            </p:spPr>
            <p:txBody>
              <a:bodyPr wrap="square" lIns="91425" tIns="91425" rIns="91425" bIns="91425" anchor="ctr" anchorCtr="0">
                <a:noAutofit/>
              </a:bodyPr>
              <a:lstStyle/>
              <a:p>
                <a:pPr marL="0" lvl="0" indent="0" rtl="0">
                  <a:spcBef>
                    <a:spcPts val="0"/>
                  </a:spcBef>
                  <a:buNone/>
                </a:pPr>
                <a:r>
                  <a:rPr lang="en-US"/>
                  <a:t>T2</a:t>
                </a:r>
              </a:p>
            </p:txBody>
          </p:sp>
          <p:sp>
            <p:nvSpPr>
              <p:cNvPr id="359" name="Shape 359"/>
              <p:cNvSpPr txBox="1"/>
              <p:nvPr/>
            </p:nvSpPr>
            <p:spPr>
              <a:xfrm>
                <a:off x="6423889" y="1914242"/>
                <a:ext cx="324600" cy="102600"/>
              </a:xfrm>
              <a:prstGeom prst="rect">
                <a:avLst/>
              </a:prstGeom>
              <a:noFill/>
              <a:ln>
                <a:noFill/>
              </a:ln>
            </p:spPr>
            <p:txBody>
              <a:bodyPr wrap="square" lIns="91425" tIns="91425" rIns="91425" bIns="91425" anchor="ctr" anchorCtr="0">
                <a:noAutofit/>
              </a:bodyPr>
              <a:lstStyle/>
              <a:p>
                <a:pPr marL="0" lvl="0" indent="0" algn="ctr">
                  <a:spcBef>
                    <a:spcPts val="0"/>
                  </a:spcBef>
                  <a:buNone/>
                </a:pPr>
                <a:r>
                  <a:rPr lang="en-US" sz="600"/>
                  <a:t>30°</a:t>
                </a:r>
              </a:p>
            </p:txBody>
          </p:sp>
          <p:sp>
            <p:nvSpPr>
              <p:cNvPr id="360" name="Shape 360"/>
              <p:cNvSpPr txBox="1"/>
              <p:nvPr/>
            </p:nvSpPr>
            <p:spPr>
              <a:xfrm>
                <a:off x="6439232" y="1750675"/>
                <a:ext cx="306600" cy="102600"/>
              </a:xfrm>
              <a:prstGeom prst="rect">
                <a:avLst/>
              </a:prstGeom>
              <a:noFill/>
              <a:ln>
                <a:noFill/>
              </a:ln>
            </p:spPr>
            <p:txBody>
              <a:bodyPr wrap="square" lIns="91425" tIns="91425" rIns="91425" bIns="91425" anchor="ctr" anchorCtr="0">
                <a:noAutofit/>
              </a:bodyPr>
              <a:lstStyle/>
              <a:p>
                <a:pPr marL="0" lvl="0" indent="0" algn="ctr" rtl="0">
                  <a:spcBef>
                    <a:spcPts val="0"/>
                  </a:spcBef>
                  <a:buNone/>
                </a:pPr>
                <a:r>
                  <a:rPr lang="en-US" sz="600"/>
                  <a:t>35°</a:t>
                </a:r>
              </a:p>
            </p:txBody>
          </p:sp>
          <p:cxnSp>
            <p:nvCxnSpPr>
              <p:cNvPr id="361" name="Shape 361"/>
              <p:cNvCxnSpPr/>
              <p:nvPr/>
            </p:nvCxnSpPr>
            <p:spPr>
              <a:xfrm rot="10800000" flipH="1">
                <a:off x="6030250" y="1771050"/>
                <a:ext cx="341100" cy="3600"/>
              </a:xfrm>
              <a:prstGeom prst="straightConnector1">
                <a:avLst/>
              </a:prstGeom>
              <a:noFill/>
              <a:ln w="9525" cap="flat" cmpd="sng">
                <a:solidFill>
                  <a:schemeClr val="dk2"/>
                </a:solidFill>
                <a:prstDash val="dot"/>
                <a:round/>
                <a:headEnd type="none" w="lg" len="lg"/>
                <a:tailEnd type="none" w="lg" len="lg"/>
              </a:ln>
            </p:spPr>
          </p:cxnSp>
          <p:cxnSp>
            <p:nvCxnSpPr>
              <p:cNvPr id="362" name="Shape 362"/>
              <p:cNvCxnSpPr/>
              <p:nvPr/>
            </p:nvCxnSpPr>
            <p:spPr>
              <a:xfrm rot="10800000">
                <a:off x="6727425" y="2070650"/>
                <a:ext cx="176700" cy="219600"/>
              </a:xfrm>
              <a:prstGeom prst="straightConnector1">
                <a:avLst/>
              </a:prstGeom>
              <a:noFill/>
              <a:ln w="19050" cap="flat" cmpd="sng">
                <a:solidFill>
                  <a:srgbClr val="FF9900"/>
                </a:solidFill>
                <a:prstDash val="solid"/>
                <a:round/>
                <a:headEnd type="none" w="lg" len="lg"/>
                <a:tailEnd type="triangle" w="lg" len="lg"/>
              </a:ln>
            </p:spPr>
          </p:cxnSp>
          <p:sp>
            <p:nvSpPr>
              <p:cNvPr id="363" name="Shape 363"/>
              <p:cNvSpPr txBox="1"/>
              <p:nvPr/>
            </p:nvSpPr>
            <p:spPr>
              <a:xfrm>
                <a:off x="6919083" y="2088575"/>
                <a:ext cx="438900" cy="196500"/>
              </a:xfrm>
              <a:prstGeom prst="rect">
                <a:avLst/>
              </a:prstGeom>
              <a:noFill/>
              <a:ln>
                <a:noFill/>
              </a:ln>
            </p:spPr>
            <p:txBody>
              <a:bodyPr wrap="square" lIns="91425" tIns="91425" rIns="91425" bIns="91425" anchor="ctr" anchorCtr="0">
                <a:noAutofit/>
              </a:bodyPr>
              <a:lstStyle/>
              <a:p>
                <a:pPr marL="0" lvl="0" indent="0" rtl="0">
                  <a:spcBef>
                    <a:spcPts val="0"/>
                  </a:spcBef>
                  <a:buNone/>
                </a:pPr>
                <a:r>
                  <a:rPr lang="en-US"/>
                  <a:t>p+</a:t>
                </a:r>
              </a:p>
            </p:txBody>
          </p:sp>
        </p:grpSp>
        <p:sp>
          <p:nvSpPr>
            <p:cNvPr id="364" name="Shape 364"/>
            <p:cNvSpPr/>
            <p:nvPr/>
          </p:nvSpPr>
          <p:spPr>
            <a:xfrm rot="-2300396">
              <a:off x="6702284" y="2192740"/>
              <a:ext cx="285334" cy="67702"/>
            </a:xfrm>
            <a:prstGeom prst="ellipse">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cxnSp>
          <p:nvCxnSpPr>
            <p:cNvPr id="365" name="Shape 365"/>
            <p:cNvCxnSpPr/>
            <p:nvPr/>
          </p:nvCxnSpPr>
          <p:spPr>
            <a:xfrm flipH="1">
              <a:off x="6814931" y="2210394"/>
              <a:ext cx="102600" cy="79800"/>
            </a:xfrm>
            <a:prstGeom prst="straightConnector1">
              <a:avLst/>
            </a:prstGeom>
            <a:noFill/>
            <a:ln w="9525" cap="flat" cmpd="sng">
              <a:solidFill>
                <a:schemeClr val="dk2"/>
              </a:solidFill>
              <a:prstDash val="solid"/>
              <a:round/>
              <a:headEnd type="none" w="lg" len="lg"/>
              <a:tailEnd type="stealth" w="lg" len="lg"/>
            </a:ln>
          </p:spPr>
        </p:cxnSp>
      </p:grpSp>
      <p:sp>
        <p:nvSpPr>
          <p:cNvPr id="87" name="TextBox 86"/>
          <p:cNvSpPr txBox="1"/>
          <p:nvPr/>
        </p:nvSpPr>
        <p:spPr>
          <a:xfrm>
            <a:off x="0" y="639182"/>
            <a:ext cx="5636653" cy="230832"/>
          </a:xfrm>
          <a:prstGeom prst="rect">
            <a:avLst/>
          </a:prstGeom>
          <a:noFill/>
        </p:spPr>
        <p:txBody>
          <a:bodyPr wrap="square" rtlCol="0">
            <a:spAutoFit/>
          </a:bodyPr>
          <a:lstStyle/>
          <a:p>
            <a:pPr lvl="0"/>
            <a:r>
              <a:rPr lang="en-US" sz="900" i="1" dirty="0" smtClean="0"/>
              <a:t>GOES-16: Non operational data, see disclaimer at end of presentation. </a:t>
            </a:r>
            <a:endParaRPr lang="en-US" sz="900" i="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9"/>
                                        </p:tgtEl>
                                        <p:attrNameLst>
                                          <p:attrName>style.visibility</p:attrName>
                                        </p:attrNameLst>
                                      </p:cBhvr>
                                      <p:to>
                                        <p:strVal val="visible"/>
                                      </p:to>
                                    </p:set>
                                    <p:animEffect transition="in" filter="fade">
                                      <p:cBhvr>
                                        <p:cTn id="7" dur="1000"/>
                                        <p:tgtEl>
                                          <p:spTgt spid="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Shape 370"/>
          <p:cNvPicPr preferRelativeResize="0"/>
          <p:nvPr/>
        </p:nvPicPr>
        <p:blipFill rotWithShape="1">
          <a:blip r:embed="rId3">
            <a:extLst>
              <a:ext uri="{28A0092B-C50C-407E-A947-70E740481C1C}">
                <a14:useLocalDpi xmlns:a14="http://schemas.microsoft.com/office/drawing/2010/main" val="0"/>
              </a:ext>
            </a:extLst>
          </a:blip>
          <a:srcRect l="9706" r="44791" b="11550"/>
          <a:stretch/>
        </p:blipFill>
        <p:spPr>
          <a:xfrm>
            <a:off x="5453400" y="1087874"/>
            <a:ext cx="3690600" cy="3922275"/>
          </a:xfrm>
          <a:prstGeom prst="rect">
            <a:avLst/>
          </a:prstGeom>
          <a:noFill/>
          <a:ln>
            <a:noFill/>
          </a:ln>
        </p:spPr>
      </p:pic>
      <p:sp>
        <p:nvSpPr>
          <p:cNvPr id="371" name="Shape 371"/>
          <p:cNvSpPr txBox="1">
            <a:spLocks noGrp="1"/>
          </p:cNvSpPr>
          <p:nvPr>
            <p:ph type="body" idx="1"/>
          </p:nvPr>
        </p:nvSpPr>
        <p:spPr>
          <a:xfrm>
            <a:off x="4795050" y="695275"/>
            <a:ext cx="4203000" cy="421200"/>
          </a:xfrm>
          <a:prstGeom prst="rect">
            <a:avLst/>
          </a:prstGeom>
        </p:spPr>
        <p:txBody>
          <a:bodyPr wrap="square" lIns="91425" tIns="91425" rIns="91425" bIns="91425" anchor="t" anchorCtr="0">
            <a:noAutofit/>
          </a:bodyPr>
          <a:lstStyle/>
          <a:p>
            <a:pPr marL="0" lvl="0" indent="0" rtl="0">
              <a:lnSpc>
                <a:spcPct val="100000"/>
              </a:lnSpc>
              <a:spcBef>
                <a:spcPts val="0"/>
              </a:spcBef>
              <a:spcAft>
                <a:spcPts val="0"/>
              </a:spcAft>
              <a:buNone/>
            </a:pPr>
            <a:r>
              <a:rPr lang="en-US" sz="2000">
                <a:solidFill>
                  <a:srgbClr val="000000"/>
                </a:solidFill>
              </a:rPr>
              <a:t>Solar Wind and Geomag Activity</a:t>
            </a:r>
          </a:p>
        </p:txBody>
      </p:sp>
      <p:sp>
        <p:nvSpPr>
          <p:cNvPr id="372" name="Shape 372"/>
          <p:cNvSpPr txBox="1">
            <a:spLocks noGrp="1"/>
          </p:cNvSpPr>
          <p:nvPr>
            <p:ph type="title"/>
          </p:nvPr>
        </p:nvSpPr>
        <p:spPr>
          <a:xfrm>
            <a:off x="78020" y="-83295"/>
            <a:ext cx="8520600" cy="572700"/>
          </a:xfrm>
          <a:prstGeom prst="rect">
            <a:avLst/>
          </a:prstGeom>
          <a:no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chemeClr val="dk1"/>
              </a:buClr>
              <a:buSzPts val="3600"/>
              <a:buFont typeface="Arial Narrow"/>
              <a:buNone/>
            </a:pPr>
            <a:r>
              <a:rPr lang="en-US" sz="3600" b="0" i="0" u="none" strike="noStrike" cap="none" dirty="0">
                <a:solidFill>
                  <a:srgbClr val="005A9E"/>
                </a:solidFill>
                <a:latin typeface="Arial Narrow"/>
                <a:ea typeface="Arial Narrow"/>
                <a:cs typeface="Arial Narrow"/>
                <a:sym typeface="Arial Narrow"/>
              </a:rPr>
              <a:t>GOES-16: </a:t>
            </a:r>
            <a:r>
              <a:rPr lang="en-US" sz="3600" dirty="0">
                <a:solidFill>
                  <a:srgbClr val="005A9E"/>
                </a:solidFill>
                <a:latin typeface="Arial Narrow"/>
                <a:ea typeface="Arial Narrow"/>
                <a:cs typeface="Arial Narrow"/>
                <a:sym typeface="Arial Narrow"/>
              </a:rPr>
              <a:t>A</a:t>
            </a:r>
            <a:r>
              <a:rPr lang="en-US" sz="3600" b="0" i="0" u="none" strike="noStrike" cap="none" dirty="0">
                <a:solidFill>
                  <a:srgbClr val="005A9E"/>
                </a:solidFill>
                <a:latin typeface="Arial Narrow"/>
                <a:ea typeface="Arial Narrow"/>
                <a:cs typeface="Arial Narrow"/>
                <a:sym typeface="Arial Narrow"/>
              </a:rPr>
              <a:t> new GOES era </a:t>
            </a:r>
            <a:r>
              <a:rPr lang="en-US" sz="3600" dirty="0">
                <a:solidFill>
                  <a:srgbClr val="005A9E"/>
                </a:solidFill>
                <a:latin typeface="Arial Narrow"/>
                <a:ea typeface="Arial Narrow"/>
                <a:cs typeface="Arial Narrow"/>
                <a:sym typeface="Arial Narrow"/>
              </a:rPr>
              <a:t>→</a:t>
            </a:r>
            <a:r>
              <a:rPr lang="en-US" sz="3600" b="0" i="0" u="none" strike="noStrike" cap="none" dirty="0">
                <a:solidFill>
                  <a:srgbClr val="005A9E"/>
                </a:solidFill>
                <a:latin typeface="Arial Narrow"/>
                <a:ea typeface="Arial Narrow"/>
                <a:cs typeface="Arial Narrow"/>
                <a:sym typeface="Arial Narrow"/>
              </a:rPr>
              <a:t> First Light Event</a:t>
            </a:r>
          </a:p>
        </p:txBody>
      </p:sp>
      <p:sp>
        <p:nvSpPr>
          <p:cNvPr id="373" name="Shape 373"/>
          <p:cNvSpPr txBox="1">
            <a:spLocks noGrp="1"/>
          </p:cNvSpPr>
          <p:nvPr>
            <p:ph type="body" idx="1"/>
          </p:nvPr>
        </p:nvSpPr>
        <p:spPr>
          <a:xfrm>
            <a:off x="96941" y="466675"/>
            <a:ext cx="4631359" cy="4676700"/>
          </a:xfrm>
          <a:prstGeom prst="rect">
            <a:avLst/>
          </a:prstGeom>
        </p:spPr>
        <p:txBody>
          <a:bodyPr wrap="square" lIns="91425" tIns="91425" rIns="91425" bIns="91425" anchor="t" anchorCtr="0">
            <a:noAutofit/>
          </a:bodyPr>
          <a:lstStyle/>
          <a:p>
            <a:pPr marL="0" lvl="0" indent="0" rtl="0">
              <a:lnSpc>
                <a:spcPct val="100000"/>
              </a:lnSpc>
              <a:spcBef>
                <a:spcPts val="0"/>
              </a:spcBef>
              <a:spcAft>
                <a:spcPts val="0"/>
              </a:spcAft>
              <a:buNone/>
            </a:pPr>
            <a:r>
              <a:rPr lang="en-US" sz="2000" u="sng" dirty="0"/>
              <a:t>Observational Review:</a:t>
            </a:r>
          </a:p>
          <a:p>
            <a:pPr marL="457200" lvl="0" indent="-342900" rtl="0">
              <a:lnSpc>
                <a:spcPct val="100000"/>
              </a:lnSpc>
              <a:spcBef>
                <a:spcPts val="0"/>
              </a:spcBef>
              <a:spcAft>
                <a:spcPts val="0"/>
              </a:spcAft>
              <a:buSzPts val="1800"/>
              <a:buAutoNum type="arabicPeriod"/>
            </a:pPr>
            <a:r>
              <a:rPr lang="en-US" sz="1800" dirty="0" smtClean="0"/>
              <a:t>2 </a:t>
            </a:r>
            <a:r>
              <a:rPr lang="en-US" sz="1800" dirty="0" err="1" smtClean="0"/>
              <a:t>hrs</a:t>
            </a:r>
            <a:r>
              <a:rPr lang="en-US" sz="1800" dirty="0" smtClean="0"/>
              <a:t> </a:t>
            </a:r>
            <a:r>
              <a:rPr lang="en-US" sz="1800" dirty="0"/>
              <a:t>of ~5 </a:t>
            </a:r>
            <a:r>
              <a:rPr lang="en-US" sz="1800" dirty="0" err="1"/>
              <a:t>mHz</a:t>
            </a:r>
            <a:r>
              <a:rPr lang="en-US" sz="1800" dirty="0"/>
              <a:t> B, e- and p+ (Pc5)</a:t>
            </a:r>
          </a:p>
          <a:p>
            <a:pPr marL="914400" lvl="1" indent="-342900" rtl="0">
              <a:lnSpc>
                <a:spcPct val="100000"/>
              </a:lnSpc>
              <a:spcBef>
                <a:spcPts val="0"/>
              </a:spcBef>
              <a:spcAft>
                <a:spcPts val="0"/>
              </a:spcAft>
              <a:buSzPts val="1800"/>
              <a:buAutoNum type="alphaLcPeriod"/>
            </a:pPr>
            <a:r>
              <a:rPr lang="en-US" sz="1800" dirty="0"/>
              <a:t>e- and B coherent, ~2MeV</a:t>
            </a:r>
          </a:p>
          <a:p>
            <a:pPr marL="914400" lvl="1" indent="-342900" rtl="0">
              <a:lnSpc>
                <a:spcPct val="100000"/>
              </a:lnSpc>
              <a:spcBef>
                <a:spcPts val="0"/>
              </a:spcBef>
              <a:spcAft>
                <a:spcPts val="0"/>
              </a:spcAft>
              <a:buSzPts val="1800"/>
              <a:buAutoNum type="alphaLcPeriod"/>
            </a:pPr>
            <a:r>
              <a:rPr lang="en-US" sz="1800" dirty="0"/>
              <a:t>p+ and B not coherent</a:t>
            </a:r>
          </a:p>
          <a:p>
            <a:pPr marL="457200" lvl="0" indent="-342900" rtl="0">
              <a:lnSpc>
                <a:spcPct val="100000"/>
              </a:lnSpc>
              <a:spcBef>
                <a:spcPts val="0"/>
              </a:spcBef>
              <a:spcAft>
                <a:spcPts val="0"/>
              </a:spcAft>
              <a:buSzPts val="1800"/>
              <a:buAutoNum type="arabicPeriod"/>
            </a:pPr>
            <a:r>
              <a:rPr lang="en-US" sz="1800" dirty="0"/>
              <a:t>Episodic </a:t>
            </a:r>
            <a:r>
              <a:rPr lang="en-US" sz="1800" dirty="0" smtClean="0"/>
              <a:t>Pc1 </a:t>
            </a:r>
            <a:r>
              <a:rPr lang="en-US" sz="1800" dirty="0"/>
              <a:t>(~0.3 Hz) in B.</a:t>
            </a:r>
          </a:p>
          <a:p>
            <a:pPr marL="914400" lvl="1" indent="-342900" rtl="0">
              <a:lnSpc>
                <a:spcPct val="100000"/>
              </a:lnSpc>
              <a:spcBef>
                <a:spcPts val="0"/>
              </a:spcBef>
              <a:spcAft>
                <a:spcPts val="0"/>
              </a:spcAft>
              <a:buSzPts val="1800"/>
              <a:buAutoNum type="alphaLcPeriod"/>
            </a:pPr>
            <a:r>
              <a:rPr lang="en-US" sz="1800" dirty="0"/>
              <a:t>Observed by </a:t>
            </a:r>
            <a:r>
              <a:rPr lang="en-US" sz="1800" dirty="0" smtClean="0"/>
              <a:t>G13, G14, G16.</a:t>
            </a:r>
            <a:endParaRPr lang="en-US" sz="1800" dirty="0"/>
          </a:p>
          <a:p>
            <a:pPr marL="457200" lvl="0" indent="-342900" rtl="0">
              <a:lnSpc>
                <a:spcPct val="100000"/>
              </a:lnSpc>
              <a:spcBef>
                <a:spcPts val="0"/>
              </a:spcBef>
              <a:spcAft>
                <a:spcPts val="0"/>
              </a:spcAft>
              <a:buSzPts val="1800"/>
              <a:buAutoNum type="arabicPeriod"/>
            </a:pPr>
            <a:r>
              <a:rPr lang="en-US" sz="1800" dirty="0"/>
              <a:t>Pc5 localized to </a:t>
            </a:r>
            <a:r>
              <a:rPr lang="en-US" sz="1800" dirty="0" smtClean="0"/>
              <a:t>G16 &amp; G14.</a:t>
            </a:r>
            <a:endParaRPr lang="en-US" sz="1800" dirty="0"/>
          </a:p>
          <a:p>
            <a:pPr marL="457200" lvl="0" indent="-342900" rtl="0">
              <a:lnSpc>
                <a:spcPct val="100000"/>
              </a:lnSpc>
              <a:spcBef>
                <a:spcPts val="0"/>
              </a:spcBef>
              <a:spcAft>
                <a:spcPts val="0"/>
              </a:spcAft>
              <a:buSzPts val="1800"/>
              <a:buAutoNum type="arabicPeriod"/>
            </a:pPr>
            <a:r>
              <a:rPr lang="en-US" sz="1800" dirty="0"/>
              <a:t>Several e- and p+ injections.</a:t>
            </a:r>
          </a:p>
          <a:p>
            <a:pPr marL="0" lvl="0" indent="0" rtl="0">
              <a:lnSpc>
                <a:spcPct val="100000"/>
              </a:lnSpc>
              <a:spcBef>
                <a:spcPts val="0"/>
              </a:spcBef>
              <a:spcAft>
                <a:spcPts val="0"/>
              </a:spcAft>
              <a:buNone/>
            </a:pPr>
            <a:r>
              <a:rPr lang="en-US" sz="2000" u="sng" dirty="0"/>
              <a:t>A potential explanation</a:t>
            </a:r>
            <a:r>
              <a:rPr lang="en-US" sz="2000" dirty="0" smtClean="0"/>
              <a:t>: </a:t>
            </a:r>
            <a:r>
              <a:rPr lang="en-US" sz="2000" i="1" dirty="0" smtClean="0"/>
              <a:t>Mixture</a:t>
            </a:r>
            <a:endParaRPr lang="en-US" sz="2000" i="1" dirty="0"/>
          </a:p>
          <a:p>
            <a:pPr marL="457200" lvl="0" indent="-342900" rtl="0">
              <a:lnSpc>
                <a:spcPct val="100000"/>
              </a:lnSpc>
              <a:spcBef>
                <a:spcPts val="0"/>
              </a:spcBef>
              <a:spcAft>
                <a:spcPts val="0"/>
              </a:spcAft>
              <a:buSzPts val="1800"/>
              <a:buAutoNum type="arabicPeriod"/>
            </a:pPr>
            <a:r>
              <a:rPr lang="en-US" sz="1800" dirty="0"/>
              <a:t>Steady IMF → </a:t>
            </a:r>
            <a:r>
              <a:rPr lang="en-US" sz="1800" dirty="0" smtClean="0"/>
              <a:t>north turn, some radial.</a:t>
            </a:r>
            <a:endParaRPr lang="en-US" sz="1800" dirty="0"/>
          </a:p>
          <a:p>
            <a:pPr marL="457200" lvl="0" indent="-342900" rtl="0">
              <a:lnSpc>
                <a:spcPct val="100000"/>
              </a:lnSpc>
              <a:spcBef>
                <a:spcPts val="0"/>
              </a:spcBef>
              <a:spcAft>
                <a:spcPts val="0"/>
              </a:spcAft>
              <a:buSzPts val="1800"/>
              <a:buAutoNum type="arabicPeriod"/>
            </a:pPr>
            <a:r>
              <a:rPr lang="en-US" sz="1800" dirty="0" smtClean="0"/>
              <a:t>p+ driving w/</a:t>
            </a:r>
            <a:r>
              <a:rPr lang="en-US" sz="1800" dirty="0" err="1" smtClean="0"/>
              <a:t>d.r</a:t>
            </a:r>
            <a:r>
              <a:rPr lang="en-US" sz="1800" dirty="0" smtClean="0"/>
              <a:t>. in Pc5, </a:t>
            </a:r>
            <a:r>
              <a:rPr lang="en-US" sz="1800" dirty="0" err="1" smtClean="0"/>
              <a:t>d.b</a:t>
            </a:r>
            <a:r>
              <a:rPr lang="en-US" sz="1800" dirty="0" smtClean="0"/>
              <a:t>. in Pc3.</a:t>
            </a:r>
            <a:endParaRPr lang="en-US" sz="1800" dirty="0" smtClean="0"/>
          </a:p>
          <a:p>
            <a:pPr marL="457200" lvl="0" indent="-342900" rtl="0">
              <a:lnSpc>
                <a:spcPct val="100000"/>
              </a:lnSpc>
              <a:spcBef>
                <a:spcPts val="0"/>
              </a:spcBef>
              <a:spcAft>
                <a:spcPts val="0"/>
              </a:spcAft>
              <a:buSzPts val="1800"/>
              <a:buAutoNum type="arabicPeriod"/>
            </a:pPr>
            <a:r>
              <a:rPr lang="en-US" sz="1800" dirty="0" smtClean="0"/>
              <a:t>p</a:t>
            </a:r>
            <a:r>
              <a:rPr lang="en-US" sz="1800" dirty="0"/>
              <a:t>+ injection → </a:t>
            </a:r>
            <a:r>
              <a:rPr lang="en-US" sz="1800" dirty="0" err="1"/>
              <a:t>obs</a:t>
            </a:r>
            <a:r>
              <a:rPr lang="en-US" sz="1800" dirty="0"/>
              <a:t> </a:t>
            </a:r>
            <a:r>
              <a:rPr lang="en-US" sz="1800" dirty="0" smtClean="0"/>
              <a:t>Pc1/EMIC </a:t>
            </a:r>
            <a:r>
              <a:rPr lang="en-US" sz="1800" dirty="0"/>
              <a:t>in B</a:t>
            </a:r>
            <a:r>
              <a:rPr lang="en-US" sz="1800" dirty="0" smtClean="0"/>
              <a:t>.</a:t>
            </a:r>
          </a:p>
          <a:p>
            <a:pPr marL="457200" indent="-342900">
              <a:lnSpc>
                <a:spcPct val="100000"/>
              </a:lnSpc>
              <a:spcAft>
                <a:spcPts val="0"/>
              </a:spcAft>
              <a:buSzPts val="1800"/>
              <a:buFont typeface="Arial"/>
              <a:buAutoNum type="arabicPeriod"/>
            </a:pPr>
            <a:r>
              <a:rPr lang="en-US" sz="1800" dirty="0"/>
              <a:t>e- 2MeV → PSD steepening with R</a:t>
            </a:r>
            <a:r>
              <a:rPr lang="en-US" sz="1800" dirty="0" smtClean="0"/>
              <a:t>.</a:t>
            </a:r>
            <a:endParaRPr lang="en-US" sz="1800" dirty="0"/>
          </a:p>
          <a:p>
            <a:pPr marL="457200" lvl="0" indent="-342900" rtl="0">
              <a:lnSpc>
                <a:spcPct val="100000"/>
              </a:lnSpc>
              <a:spcBef>
                <a:spcPts val="0"/>
              </a:spcBef>
              <a:spcAft>
                <a:spcPts val="0"/>
              </a:spcAft>
              <a:buSzPts val="1800"/>
              <a:buAutoNum type="arabicPeriod"/>
            </a:pPr>
            <a:r>
              <a:rPr lang="en-US" sz="1800" dirty="0"/>
              <a:t>e- inj. &amp; AE increase timing match</a:t>
            </a:r>
            <a:r>
              <a:rPr lang="en-US" sz="1800" dirty="0" smtClean="0"/>
              <a:t>.</a:t>
            </a:r>
          </a:p>
          <a:p>
            <a:pPr marL="0" lvl="0" indent="0" rtl="0">
              <a:lnSpc>
                <a:spcPct val="100000"/>
              </a:lnSpc>
              <a:spcBef>
                <a:spcPts val="0"/>
              </a:spcBef>
              <a:spcAft>
                <a:spcPts val="0"/>
              </a:spcAft>
              <a:buNone/>
            </a:pPr>
            <a:r>
              <a:rPr lang="en-US" sz="2000" u="sng" dirty="0" smtClean="0"/>
              <a:t>Why</a:t>
            </a:r>
            <a:r>
              <a:rPr lang="en-US" sz="2000" u="sng" dirty="0"/>
              <a:t>?</a:t>
            </a:r>
          </a:p>
          <a:p>
            <a:pPr marL="457200" lvl="0" indent="-342900" rtl="0">
              <a:lnSpc>
                <a:spcPct val="100000"/>
              </a:lnSpc>
              <a:spcBef>
                <a:spcPts val="0"/>
              </a:spcBef>
              <a:spcAft>
                <a:spcPts val="0"/>
              </a:spcAft>
              <a:buSzPts val="1800"/>
              <a:buAutoNum type="arabicPeriod"/>
            </a:pPr>
            <a:r>
              <a:rPr lang="en-US" sz="1800" dirty="0"/>
              <a:t>What’s causing the p+ 30 </a:t>
            </a:r>
            <a:r>
              <a:rPr lang="en-US" sz="1800" dirty="0" err="1"/>
              <a:t>mHz</a:t>
            </a:r>
            <a:r>
              <a:rPr lang="en-US" sz="1800" dirty="0"/>
              <a:t>?</a:t>
            </a:r>
          </a:p>
        </p:txBody>
      </p:sp>
      <p:sp>
        <p:nvSpPr>
          <p:cNvPr id="374" name="Shape 374"/>
          <p:cNvSpPr/>
          <p:nvPr/>
        </p:nvSpPr>
        <p:spPr>
          <a:xfrm>
            <a:off x="7073900" y="1087875"/>
            <a:ext cx="2070100" cy="3922274"/>
          </a:xfrm>
          <a:prstGeom prst="rect">
            <a:avLst/>
          </a:prstGeom>
          <a:noFill/>
          <a:ln w="28575" cap="flat" cmpd="sng">
            <a:solidFill>
              <a:srgbClr val="FFD966"/>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375" name="Shape 375"/>
          <p:cNvSpPr txBox="1"/>
          <p:nvPr/>
        </p:nvSpPr>
        <p:spPr>
          <a:xfrm>
            <a:off x="4648200" y="1087875"/>
            <a:ext cx="805200" cy="3922274"/>
          </a:xfrm>
          <a:prstGeom prst="rect">
            <a:avLst/>
          </a:prstGeom>
          <a:solidFill>
            <a:srgbClr val="FFFFFF"/>
          </a:solidFill>
          <a:ln>
            <a:noFill/>
          </a:ln>
        </p:spPr>
        <p:txBody>
          <a:bodyPr wrap="square" lIns="91425" tIns="91425" rIns="91425" bIns="91425" anchor="t" anchorCtr="0">
            <a:noAutofit/>
          </a:bodyPr>
          <a:lstStyle/>
          <a:p>
            <a:pPr marL="0" lvl="0" indent="0">
              <a:spcBef>
                <a:spcPts val="0"/>
              </a:spcBef>
              <a:buNone/>
            </a:pPr>
            <a:r>
              <a:rPr lang="en-US" sz="1800" dirty="0"/>
              <a:t>IMF</a:t>
            </a:r>
          </a:p>
          <a:p>
            <a:pPr marL="0" lvl="0" indent="0">
              <a:spcBef>
                <a:spcPts val="0"/>
              </a:spcBef>
              <a:buNone/>
            </a:pPr>
            <a:endParaRPr sz="1200" dirty="0"/>
          </a:p>
          <a:p>
            <a:pPr marL="0" lvl="0" indent="0">
              <a:spcBef>
                <a:spcPts val="0"/>
              </a:spcBef>
              <a:buNone/>
            </a:pPr>
            <a:endParaRPr sz="1200" dirty="0"/>
          </a:p>
          <a:p>
            <a:pPr marL="0" lvl="0" indent="0">
              <a:spcBef>
                <a:spcPts val="0"/>
              </a:spcBef>
              <a:buNone/>
            </a:pPr>
            <a:endParaRPr lang="en-US" sz="1200" dirty="0" smtClean="0"/>
          </a:p>
          <a:p>
            <a:pPr marL="0" lvl="0" indent="0">
              <a:spcBef>
                <a:spcPts val="0"/>
              </a:spcBef>
              <a:buNone/>
            </a:pPr>
            <a:r>
              <a:rPr lang="en-US" sz="1800" dirty="0" smtClean="0"/>
              <a:t>Cone</a:t>
            </a:r>
            <a:endParaRPr sz="1800" dirty="0"/>
          </a:p>
          <a:p>
            <a:pPr marL="0" lvl="0" indent="0">
              <a:spcBef>
                <a:spcPts val="0"/>
              </a:spcBef>
              <a:buNone/>
            </a:pPr>
            <a:endParaRPr lang="en-US" sz="1800" dirty="0" smtClean="0"/>
          </a:p>
          <a:p>
            <a:pPr marL="0" lvl="0" indent="0">
              <a:spcBef>
                <a:spcPts val="0"/>
              </a:spcBef>
              <a:buNone/>
            </a:pPr>
            <a:r>
              <a:rPr lang="en-US" sz="1800" dirty="0" err="1" smtClean="0"/>
              <a:t>Vsw</a:t>
            </a:r>
            <a:endParaRPr lang="en-US" sz="1800" dirty="0"/>
          </a:p>
          <a:p>
            <a:pPr marL="0" lvl="0" indent="0">
              <a:spcBef>
                <a:spcPts val="0"/>
              </a:spcBef>
              <a:buNone/>
            </a:pPr>
            <a:endParaRPr sz="1200" dirty="0"/>
          </a:p>
          <a:p>
            <a:pPr marL="0" lvl="0" indent="0">
              <a:spcBef>
                <a:spcPts val="0"/>
              </a:spcBef>
              <a:buNone/>
            </a:pPr>
            <a:endParaRPr sz="1200" dirty="0"/>
          </a:p>
          <a:p>
            <a:pPr marL="0" lvl="0" indent="0">
              <a:spcBef>
                <a:spcPts val="0"/>
              </a:spcBef>
              <a:buNone/>
            </a:pPr>
            <a:r>
              <a:rPr lang="en-US" sz="1800" dirty="0" err="1"/>
              <a:t>Pdyn</a:t>
            </a:r>
            <a:endParaRPr lang="en-US" sz="1800" dirty="0"/>
          </a:p>
          <a:p>
            <a:pPr marL="0" lvl="0" indent="0">
              <a:spcBef>
                <a:spcPts val="0"/>
              </a:spcBef>
              <a:buNone/>
            </a:pPr>
            <a:endParaRPr sz="1200" dirty="0"/>
          </a:p>
          <a:p>
            <a:pPr marL="0" lvl="0" indent="0">
              <a:spcBef>
                <a:spcPts val="0"/>
              </a:spcBef>
              <a:buNone/>
            </a:pPr>
            <a:endParaRPr sz="1200" dirty="0"/>
          </a:p>
          <a:p>
            <a:pPr marL="0" lvl="0" indent="0">
              <a:spcBef>
                <a:spcPts val="0"/>
              </a:spcBef>
              <a:buNone/>
            </a:pPr>
            <a:endParaRPr sz="1200" dirty="0"/>
          </a:p>
          <a:p>
            <a:pPr marL="0" lvl="0" indent="0">
              <a:spcBef>
                <a:spcPts val="0"/>
              </a:spcBef>
              <a:buNone/>
            </a:pPr>
            <a:r>
              <a:rPr lang="en-US" sz="1200" b="1" dirty="0" err="1"/>
              <a:t>Sym</a:t>
            </a:r>
            <a:r>
              <a:rPr lang="en-US" sz="1200" b="1" dirty="0"/>
              <a:t>-H</a:t>
            </a:r>
          </a:p>
          <a:p>
            <a:pPr marL="0" lvl="0" indent="0">
              <a:spcBef>
                <a:spcPts val="0"/>
              </a:spcBef>
              <a:buNone/>
            </a:pPr>
            <a:endParaRPr sz="1200" dirty="0"/>
          </a:p>
          <a:p>
            <a:pPr marL="0" lvl="0" indent="0">
              <a:spcBef>
                <a:spcPts val="0"/>
              </a:spcBef>
              <a:buNone/>
            </a:pPr>
            <a:endParaRPr sz="1200" dirty="0"/>
          </a:p>
          <a:p>
            <a:pPr marL="0" lvl="0" indent="0" rtl="0">
              <a:spcBef>
                <a:spcPts val="0"/>
              </a:spcBef>
              <a:buNone/>
            </a:pPr>
            <a:r>
              <a:rPr lang="en-US" sz="1800" dirty="0"/>
              <a:t>AE</a:t>
            </a:r>
          </a:p>
        </p:txBody>
      </p:sp>
      <p:cxnSp>
        <p:nvCxnSpPr>
          <p:cNvPr id="376" name="Shape 376"/>
          <p:cNvCxnSpPr/>
          <p:nvPr/>
        </p:nvCxnSpPr>
        <p:spPr>
          <a:xfrm>
            <a:off x="7315200" y="1130800"/>
            <a:ext cx="0" cy="233700"/>
          </a:xfrm>
          <a:prstGeom prst="straightConnector1">
            <a:avLst/>
          </a:prstGeom>
          <a:noFill/>
          <a:ln w="19050" cap="flat" cmpd="sng">
            <a:solidFill>
              <a:srgbClr val="FF9900"/>
            </a:solidFill>
            <a:prstDash val="solid"/>
            <a:round/>
            <a:headEnd type="none" w="lg" len="lg"/>
            <a:tailEnd type="triangle" w="lg" len="lg"/>
          </a:ln>
        </p:spPr>
      </p:cxnSp>
      <p:cxnSp>
        <p:nvCxnSpPr>
          <p:cNvPr id="377" name="Shape 377"/>
          <p:cNvCxnSpPr/>
          <p:nvPr/>
        </p:nvCxnSpPr>
        <p:spPr>
          <a:xfrm>
            <a:off x="7391400" y="1130800"/>
            <a:ext cx="0" cy="233700"/>
          </a:xfrm>
          <a:prstGeom prst="straightConnector1">
            <a:avLst/>
          </a:prstGeom>
          <a:noFill/>
          <a:ln w="19050" cap="flat" cmpd="sng">
            <a:solidFill>
              <a:srgbClr val="FF9900"/>
            </a:solidFill>
            <a:prstDash val="solid"/>
            <a:round/>
            <a:headEnd type="none" w="lg" len="lg"/>
            <a:tailEnd type="triangle" w="lg" len="lg"/>
          </a:ln>
        </p:spPr>
      </p:cxnSp>
      <p:cxnSp>
        <p:nvCxnSpPr>
          <p:cNvPr id="378" name="Shape 378"/>
          <p:cNvCxnSpPr/>
          <p:nvPr/>
        </p:nvCxnSpPr>
        <p:spPr>
          <a:xfrm>
            <a:off x="7708900" y="1130800"/>
            <a:ext cx="0" cy="233700"/>
          </a:xfrm>
          <a:prstGeom prst="straightConnector1">
            <a:avLst/>
          </a:prstGeom>
          <a:noFill/>
          <a:ln w="19050" cap="flat" cmpd="sng">
            <a:solidFill>
              <a:srgbClr val="FF9900"/>
            </a:solidFill>
            <a:prstDash val="solid"/>
            <a:round/>
            <a:headEnd type="none" w="lg" len="lg"/>
            <a:tailEnd type="triangle" w="lg" len="lg"/>
          </a:ln>
        </p:spPr>
      </p:cxnSp>
      <p:cxnSp>
        <p:nvCxnSpPr>
          <p:cNvPr id="379" name="Shape 379"/>
          <p:cNvCxnSpPr/>
          <p:nvPr/>
        </p:nvCxnSpPr>
        <p:spPr>
          <a:xfrm>
            <a:off x="7447280" y="4194040"/>
            <a:ext cx="0" cy="233700"/>
          </a:xfrm>
          <a:prstGeom prst="straightConnector1">
            <a:avLst/>
          </a:prstGeom>
          <a:noFill/>
          <a:ln w="19050" cap="flat" cmpd="sng">
            <a:solidFill>
              <a:srgbClr val="FF9900"/>
            </a:solidFill>
            <a:prstDash val="solid"/>
            <a:round/>
            <a:headEnd type="none" w="lg" len="lg"/>
            <a:tailEnd type="triangle" w="lg" len="lg"/>
          </a:ln>
        </p:spPr>
      </p:cxnSp>
      <p:sp>
        <p:nvSpPr>
          <p:cNvPr id="380" name="Shape 380"/>
          <p:cNvSpPr txBox="1"/>
          <p:nvPr/>
        </p:nvSpPr>
        <p:spPr>
          <a:xfrm>
            <a:off x="4861800" y="1499850"/>
            <a:ext cx="624600" cy="233700"/>
          </a:xfrm>
          <a:prstGeom prst="rect">
            <a:avLst/>
          </a:prstGeom>
          <a:noFill/>
          <a:ln>
            <a:noFill/>
          </a:ln>
        </p:spPr>
        <p:txBody>
          <a:bodyPr wrap="square" lIns="91425" tIns="91425" rIns="91425" bIns="91425" anchor="ctr" anchorCtr="0">
            <a:noAutofit/>
          </a:bodyPr>
          <a:lstStyle/>
          <a:p>
            <a:pPr marL="0" lvl="0" indent="0">
              <a:spcBef>
                <a:spcPts val="0"/>
              </a:spcBef>
              <a:buNone/>
            </a:pPr>
            <a:r>
              <a:rPr lang="en-US" b="1" dirty="0" smtClean="0">
                <a:solidFill>
                  <a:srgbClr val="3366FF"/>
                </a:solidFill>
              </a:rPr>
              <a:t>-</a:t>
            </a:r>
            <a:r>
              <a:rPr lang="en-US" b="1" dirty="0">
                <a:solidFill>
                  <a:srgbClr val="3366FF"/>
                </a:solidFill>
              </a:rPr>
              <a:t>-</a:t>
            </a:r>
            <a:r>
              <a:rPr lang="en-US" b="1" dirty="0"/>
              <a:t> </a:t>
            </a:r>
            <a:r>
              <a:rPr lang="en-US" dirty="0" smtClean="0"/>
              <a:t>By</a:t>
            </a:r>
            <a:endParaRPr lang="en-US" dirty="0"/>
          </a:p>
        </p:txBody>
      </p:sp>
      <p:sp>
        <p:nvSpPr>
          <p:cNvPr id="381" name="Shape 381"/>
          <p:cNvSpPr txBox="1"/>
          <p:nvPr/>
        </p:nvSpPr>
        <p:spPr>
          <a:xfrm>
            <a:off x="4861800" y="1652250"/>
            <a:ext cx="624600" cy="233700"/>
          </a:xfrm>
          <a:prstGeom prst="rect">
            <a:avLst/>
          </a:prstGeom>
          <a:noFill/>
          <a:ln>
            <a:noFill/>
          </a:ln>
        </p:spPr>
        <p:txBody>
          <a:bodyPr wrap="square" lIns="91425" tIns="91425" rIns="91425" bIns="91425" anchor="ctr" anchorCtr="0">
            <a:noAutofit/>
          </a:bodyPr>
          <a:lstStyle/>
          <a:p>
            <a:pPr marL="0" lvl="0" indent="0" rtl="0">
              <a:spcBef>
                <a:spcPts val="0"/>
              </a:spcBef>
              <a:buNone/>
            </a:pPr>
            <a:r>
              <a:rPr lang="en-US" b="1" dirty="0">
                <a:solidFill>
                  <a:srgbClr val="FF0000"/>
                </a:solidFill>
              </a:rPr>
              <a:t>--</a:t>
            </a:r>
            <a:r>
              <a:rPr lang="en-US" dirty="0"/>
              <a:t> </a:t>
            </a:r>
            <a:r>
              <a:rPr lang="en-US" dirty="0" err="1" smtClean="0"/>
              <a:t>Bz</a:t>
            </a:r>
            <a:endParaRPr lang="en-US" dirty="0"/>
          </a:p>
        </p:txBody>
      </p:sp>
      <p:sp>
        <p:nvSpPr>
          <p:cNvPr id="14" name="Shape 380"/>
          <p:cNvSpPr txBox="1"/>
          <p:nvPr/>
        </p:nvSpPr>
        <p:spPr>
          <a:xfrm>
            <a:off x="4861800" y="1352550"/>
            <a:ext cx="624600" cy="233700"/>
          </a:xfrm>
          <a:prstGeom prst="rect">
            <a:avLst/>
          </a:prstGeom>
          <a:noFill/>
          <a:ln>
            <a:noFill/>
          </a:ln>
        </p:spPr>
        <p:txBody>
          <a:bodyPr wrap="square" lIns="91425" tIns="91425" rIns="91425" bIns="91425" anchor="ctr" anchorCtr="0">
            <a:noAutofit/>
          </a:bodyPr>
          <a:lstStyle/>
          <a:p>
            <a:pPr marL="0" lvl="0" indent="0">
              <a:spcBef>
                <a:spcPts val="0"/>
              </a:spcBef>
              <a:buNone/>
            </a:pPr>
            <a:r>
              <a:rPr lang="en-US" b="1" dirty="0" smtClean="0">
                <a:solidFill>
                  <a:schemeClr val="tx1"/>
                </a:solidFill>
              </a:rPr>
              <a:t>--</a:t>
            </a:r>
            <a:r>
              <a:rPr lang="en-US" b="1" dirty="0" smtClean="0"/>
              <a:t> </a:t>
            </a:r>
            <a:r>
              <a:rPr lang="en-US" dirty="0" err="1" smtClean="0"/>
              <a:t>Bx</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62345" y="77225"/>
            <a:ext cx="8769955" cy="572700"/>
          </a:xfrm>
          <a:prstGeom prst="rect">
            <a:avLst/>
          </a:prstGeom>
          <a:no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chemeClr val="dk1"/>
              </a:buClr>
              <a:buSzPts val="3600"/>
              <a:buFont typeface="Arial Narrow"/>
              <a:buNone/>
            </a:pPr>
            <a:r>
              <a:rPr lang="en-US" sz="3600" b="0" i="0" u="none" strike="noStrike" cap="none" dirty="0">
                <a:solidFill>
                  <a:srgbClr val="005A9E"/>
                </a:solidFill>
                <a:latin typeface="Arial Narrow"/>
                <a:ea typeface="Arial Narrow"/>
                <a:cs typeface="Arial Narrow"/>
                <a:sym typeface="Arial Narrow"/>
              </a:rPr>
              <a:t>GOES MAG </a:t>
            </a:r>
            <a:r>
              <a:rPr lang="en-US" sz="3600" b="0" i="0" u="none" strike="noStrike" cap="none" dirty="0" smtClean="0">
                <a:solidFill>
                  <a:srgbClr val="005A9E"/>
                </a:solidFill>
                <a:latin typeface="Arial Narrow"/>
                <a:ea typeface="Arial Narrow"/>
                <a:cs typeface="Arial Narrow"/>
                <a:sym typeface="Arial Narrow"/>
              </a:rPr>
              <a:t>Unified: </a:t>
            </a:r>
            <a:r>
              <a:rPr lang="en-US" sz="3600" b="0" i="1" u="none" strike="noStrike" cap="none" dirty="0">
                <a:solidFill>
                  <a:srgbClr val="005A9E"/>
                </a:solidFill>
                <a:latin typeface="Arial Narrow"/>
                <a:ea typeface="Arial Narrow"/>
                <a:cs typeface="Arial Narrow"/>
                <a:sym typeface="Arial Narrow"/>
              </a:rPr>
              <a:t>Objectives</a:t>
            </a:r>
          </a:p>
        </p:txBody>
      </p:sp>
      <p:sp>
        <p:nvSpPr>
          <p:cNvPr id="387" name="Shape 387"/>
          <p:cNvSpPr txBox="1">
            <a:spLocks noGrp="1"/>
          </p:cNvSpPr>
          <p:nvPr>
            <p:ph type="body" idx="1"/>
          </p:nvPr>
        </p:nvSpPr>
        <p:spPr>
          <a:xfrm>
            <a:off x="311700" y="695275"/>
            <a:ext cx="4853100" cy="4030500"/>
          </a:xfrm>
          <a:prstGeom prst="rect">
            <a:avLst/>
          </a:prstGeom>
          <a:noFill/>
          <a:ln>
            <a:noFill/>
          </a:ln>
        </p:spPr>
        <p:txBody>
          <a:bodyPr wrap="square" lIns="91425" tIns="91425" rIns="91425" bIns="91425" anchor="t" anchorCtr="0">
            <a:noAutofit/>
          </a:bodyPr>
          <a:lstStyle/>
          <a:p>
            <a:pPr marL="0" marR="0" lvl="0" indent="-114300" algn="l" rtl="0">
              <a:lnSpc>
                <a:spcPct val="115000"/>
              </a:lnSpc>
              <a:spcBef>
                <a:spcPts val="0"/>
              </a:spcBef>
              <a:spcAft>
                <a:spcPts val="0"/>
              </a:spcAft>
              <a:buClr>
                <a:schemeClr val="dk2"/>
              </a:buClr>
              <a:buSzPts val="1800"/>
              <a:buFont typeface="Calibri"/>
              <a:buNone/>
            </a:pPr>
            <a:r>
              <a:rPr lang="en-US" sz="1800" b="1" i="0" u="none" strike="noStrike" cap="none">
                <a:solidFill>
                  <a:srgbClr val="005A9E"/>
                </a:solidFill>
                <a:latin typeface="Calibri"/>
                <a:ea typeface="Calibri"/>
                <a:cs typeface="Calibri"/>
                <a:sym typeface="Calibri"/>
              </a:rPr>
              <a:t>Goal:</a:t>
            </a:r>
            <a:r>
              <a:rPr lang="en-US" sz="1800" b="0" i="0" u="none" strike="noStrike" cap="none">
                <a:solidFill>
                  <a:schemeClr val="dk2"/>
                </a:solidFill>
                <a:latin typeface="Calibri"/>
                <a:ea typeface="Calibri"/>
                <a:cs typeface="Calibri"/>
                <a:sym typeface="Calibri"/>
              </a:rPr>
              <a:t> </a:t>
            </a:r>
            <a:r>
              <a:rPr lang="en-US" sz="1800" b="0" i="0" u="none" strike="noStrike" cap="none">
                <a:solidFill>
                  <a:schemeClr val="dk1"/>
                </a:solidFill>
                <a:latin typeface="Calibri"/>
                <a:ea typeface="Calibri"/>
                <a:cs typeface="Calibri"/>
                <a:sym typeface="Calibri"/>
              </a:rPr>
              <a:t>20+ year archive, GOES-8-R series</a:t>
            </a:r>
          </a:p>
          <a:p>
            <a:pPr marL="0" marR="0" lvl="0" indent="-69849" algn="l" rtl="0">
              <a:lnSpc>
                <a:spcPct val="115000"/>
              </a:lnSpc>
              <a:spcBef>
                <a:spcPts val="0"/>
              </a:spcBef>
              <a:spcAft>
                <a:spcPts val="0"/>
              </a:spcAft>
              <a:buClr>
                <a:schemeClr val="dk1"/>
              </a:buClr>
              <a:buSzPts val="1100"/>
              <a:buFont typeface="Arial"/>
              <a:buNone/>
            </a:pPr>
            <a:r>
              <a:rPr lang="en-US" sz="1800" b="1" i="0" u="none" strike="noStrike" cap="none">
                <a:solidFill>
                  <a:srgbClr val="005A9E"/>
                </a:solidFill>
                <a:latin typeface="Calibri"/>
                <a:ea typeface="Calibri"/>
                <a:cs typeface="Calibri"/>
                <a:sym typeface="Calibri"/>
              </a:rPr>
              <a:t>Parameters (NetCDF):</a:t>
            </a:r>
          </a:p>
          <a:p>
            <a:pPr marL="457200" marR="0" lvl="0" indent="-457200" algn="l" rtl="0">
              <a:lnSpc>
                <a:spcPct val="115000"/>
              </a:lnSpc>
              <a:spcBef>
                <a:spcPts val="0"/>
              </a:spcBef>
              <a:spcAft>
                <a:spcPts val="0"/>
              </a:spcAft>
              <a:buClr>
                <a:schemeClr val="dk2"/>
              </a:buClr>
              <a:buSzPts val="1800"/>
              <a:buFont typeface="Calibri"/>
              <a:buNone/>
            </a:pPr>
            <a:r>
              <a:rPr lang="en-US" sz="1800" b="0" i="0" u="none" strike="noStrike" cap="none">
                <a:solidFill>
                  <a:schemeClr val="dk1"/>
                </a:solidFill>
                <a:latin typeface="Calibri"/>
                <a:ea typeface="Calibri"/>
                <a:cs typeface="Calibri"/>
                <a:sym typeface="Calibri"/>
              </a:rPr>
              <a:t>Coordinate (current): Sensor, ECI, EPN</a:t>
            </a:r>
          </a:p>
          <a:p>
            <a:pPr marL="457200" marR="0" lvl="0" indent="-457200" algn="l" rtl="0">
              <a:lnSpc>
                <a:spcPct val="115000"/>
              </a:lnSpc>
              <a:spcBef>
                <a:spcPts val="0"/>
              </a:spcBef>
              <a:spcAft>
                <a:spcPts val="0"/>
              </a:spcAft>
              <a:buClr>
                <a:schemeClr val="dk2"/>
              </a:buClr>
              <a:buSzPts val="1800"/>
              <a:buFont typeface="Calibri"/>
              <a:buNone/>
            </a:pPr>
            <a:r>
              <a:rPr lang="en-US" sz="1800" b="0" i="0" u="none" strike="noStrike" cap="none">
                <a:solidFill>
                  <a:schemeClr val="dk1"/>
                </a:solidFill>
                <a:latin typeface="Calibri"/>
                <a:ea typeface="Calibri"/>
                <a:cs typeface="Calibri"/>
                <a:sym typeface="Calibri"/>
              </a:rPr>
              <a:t>Coordinate (new): GSE, GSM, VDH</a:t>
            </a:r>
          </a:p>
          <a:p>
            <a:pPr marL="457200" marR="0" lvl="0" indent="-457200" algn="l" rtl="0">
              <a:lnSpc>
                <a:spcPct val="115000"/>
              </a:lnSpc>
              <a:spcBef>
                <a:spcPts val="0"/>
              </a:spcBef>
              <a:spcAft>
                <a:spcPts val="0"/>
              </a:spcAft>
              <a:buClr>
                <a:schemeClr val="dk2"/>
              </a:buClr>
              <a:buSzPts val="1800"/>
              <a:buFont typeface="Calibri"/>
              <a:buNone/>
            </a:pPr>
            <a:r>
              <a:rPr lang="en-US" sz="1800" b="0" i="0" u="none" strike="noStrike" cap="none">
                <a:solidFill>
                  <a:schemeClr val="dk1"/>
                </a:solidFill>
                <a:latin typeface="Calibri"/>
                <a:ea typeface="Calibri"/>
                <a:cs typeface="Calibri"/>
                <a:sym typeface="Calibri"/>
              </a:rPr>
              <a:t>Ephemeris, spacecraft location</a:t>
            </a:r>
          </a:p>
          <a:p>
            <a:pPr marL="0" marR="0" lvl="0" indent="-114300" algn="l" rtl="0">
              <a:lnSpc>
                <a:spcPct val="115000"/>
              </a:lnSpc>
              <a:spcBef>
                <a:spcPts val="0"/>
              </a:spcBef>
              <a:spcAft>
                <a:spcPts val="0"/>
              </a:spcAft>
              <a:buClr>
                <a:schemeClr val="dk2"/>
              </a:buClr>
              <a:buSzPts val="1800"/>
              <a:buFont typeface="Calibri"/>
              <a:buNone/>
            </a:pPr>
            <a:r>
              <a:rPr lang="en-US" sz="1800" b="1" i="0" u="none" strike="noStrike" cap="none">
                <a:solidFill>
                  <a:srgbClr val="005A9E"/>
                </a:solidFill>
                <a:latin typeface="Calibri"/>
                <a:ea typeface="Calibri"/>
                <a:cs typeface="Calibri"/>
                <a:sym typeface="Calibri"/>
              </a:rPr>
              <a:t>Data corrections:</a:t>
            </a:r>
          </a:p>
          <a:p>
            <a:pPr marL="457200" marR="0" lvl="0" indent="-457200" algn="l" rtl="0">
              <a:lnSpc>
                <a:spcPct val="115000"/>
              </a:lnSpc>
              <a:spcBef>
                <a:spcPts val="0"/>
              </a:spcBef>
              <a:spcAft>
                <a:spcPts val="0"/>
              </a:spcAft>
              <a:buClr>
                <a:schemeClr val="dk2"/>
              </a:buClr>
              <a:buSzPts val="1800"/>
              <a:buFont typeface="Calibri"/>
              <a:buNone/>
            </a:pPr>
            <a:r>
              <a:rPr lang="en-US" sz="1800" b="0" i="0" u="none" strike="noStrike" cap="none">
                <a:solidFill>
                  <a:schemeClr val="dk1"/>
                </a:solidFill>
                <a:latin typeface="Calibri"/>
                <a:ea typeface="Calibri"/>
                <a:cs typeface="Calibri"/>
                <a:sym typeface="Calibri"/>
              </a:rPr>
              <a:t>Torquer; Calibration Factors;</a:t>
            </a:r>
          </a:p>
          <a:p>
            <a:pPr marL="457200" marR="0" lvl="0" indent="-457200" algn="l" rtl="0">
              <a:lnSpc>
                <a:spcPct val="115000"/>
              </a:lnSpc>
              <a:spcBef>
                <a:spcPts val="0"/>
              </a:spcBef>
              <a:spcAft>
                <a:spcPts val="0"/>
              </a:spcAft>
              <a:buClr>
                <a:schemeClr val="dk2"/>
              </a:buClr>
              <a:buSzPts val="1800"/>
              <a:buFont typeface="Calibri"/>
              <a:buNone/>
            </a:pPr>
            <a:r>
              <a:rPr lang="en-US" sz="1800" b="0" i="0" u="none" strike="noStrike" cap="none">
                <a:solidFill>
                  <a:schemeClr val="dk1"/>
                </a:solidFill>
                <a:latin typeface="Calibri"/>
                <a:ea typeface="Calibri"/>
                <a:cs typeface="Calibri"/>
                <a:sym typeface="Calibri"/>
              </a:rPr>
              <a:t>Coded identification of “Best”</a:t>
            </a:r>
          </a:p>
          <a:p>
            <a:pPr marL="0" marR="0" lvl="0" indent="-114300" algn="l" rtl="0">
              <a:lnSpc>
                <a:spcPct val="115000"/>
              </a:lnSpc>
              <a:spcBef>
                <a:spcPts val="0"/>
              </a:spcBef>
              <a:spcAft>
                <a:spcPts val="0"/>
              </a:spcAft>
              <a:buClr>
                <a:schemeClr val="dk2"/>
              </a:buClr>
              <a:buSzPts val="1800"/>
              <a:buFont typeface="Calibri"/>
              <a:buNone/>
            </a:pPr>
            <a:r>
              <a:rPr lang="en-US" sz="1800" b="1" i="0" u="none" strike="noStrike" cap="none">
                <a:solidFill>
                  <a:srgbClr val="005A9E"/>
                </a:solidFill>
                <a:latin typeface="Calibri"/>
                <a:ea typeface="Calibri"/>
                <a:cs typeface="Calibri"/>
                <a:sym typeface="Calibri"/>
              </a:rPr>
              <a:t>Data Validation: </a:t>
            </a:r>
            <a:r>
              <a:rPr lang="en-US" sz="1800" b="0" i="0" u="none" strike="noStrike" cap="none">
                <a:solidFill>
                  <a:schemeClr val="dk1"/>
                </a:solidFill>
                <a:latin typeface="Calibri"/>
                <a:ea typeface="Calibri"/>
                <a:cs typeface="Calibri"/>
                <a:sym typeface="Calibri"/>
              </a:rPr>
              <a:t>Manual and Automated</a:t>
            </a:r>
          </a:p>
          <a:p>
            <a:pPr marL="0" marR="0" lvl="0" indent="-114300" algn="l" rtl="0">
              <a:lnSpc>
                <a:spcPct val="115000"/>
              </a:lnSpc>
              <a:spcBef>
                <a:spcPts val="0"/>
              </a:spcBef>
              <a:spcAft>
                <a:spcPts val="0"/>
              </a:spcAft>
              <a:buClr>
                <a:schemeClr val="dk2"/>
              </a:buClr>
              <a:buSzPts val="1800"/>
              <a:buFont typeface="Calibri"/>
              <a:buNone/>
            </a:pPr>
            <a:r>
              <a:rPr lang="en-US" sz="1800" b="1" i="0" u="none" strike="noStrike" cap="none">
                <a:solidFill>
                  <a:srgbClr val="005A9E"/>
                </a:solidFill>
                <a:latin typeface="Calibri"/>
                <a:ea typeface="Calibri"/>
                <a:cs typeface="Calibri"/>
                <a:sym typeface="Calibri"/>
              </a:rPr>
              <a:t>Future proofing: </a:t>
            </a:r>
            <a:r>
              <a:rPr lang="en-US" sz="1800" b="0" i="0" u="none" strike="noStrike" cap="none">
                <a:solidFill>
                  <a:schemeClr val="dk1"/>
                </a:solidFill>
                <a:latin typeface="Calibri"/>
                <a:ea typeface="Calibri"/>
                <a:cs typeface="Calibri"/>
                <a:sym typeface="Calibri"/>
              </a:rPr>
              <a:t>Published data, software</a:t>
            </a:r>
          </a:p>
          <a:p>
            <a:pPr marL="0" marR="0" lvl="0" indent="-114300" algn="l" rtl="0">
              <a:lnSpc>
                <a:spcPct val="115000"/>
              </a:lnSpc>
              <a:spcBef>
                <a:spcPts val="0"/>
              </a:spcBef>
              <a:spcAft>
                <a:spcPts val="0"/>
              </a:spcAft>
              <a:buClr>
                <a:schemeClr val="dk2"/>
              </a:buClr>
              <a:buSzPts val="1800"/>
              <a:buFont typeface="Calibri"/>
              <a:buNone/>
            </a:pPr>
            <a:r>
              <a:rPr lang="en-US" sz="1800" b="1" i="0" u="none" strike="noStrike" cap="none">
                <a:solidFill>
                  <a:srgbClr val="005A9E"/>
                </a:solidFill>
                <a:latin typeface="Calibri"/>
                <a:ea typeface="Calibri"/>
                <a:cs typeface="Calibri"/>
                <a:sym typeface="Calibri"/>
              </a:rPr>
              <a:t>Derived products: </a:t>
            </a:r>
            <a:r>
              <a:rPr lang="en-US" sz="1800" b="0" i="0" u="none" strike="noStrike" cap="none">
                <a:solidFill>
                  <a:schemeClr val="dk1"/>
                </a:solidFill>
                <a:latin typeface="Calibri"/>
                <a:ea typeface="Calibri"/>
                <a:cs typeface="Calibri"/>
                <a:sym typeface="Calibri"/>
              </a:rPr>
              <a:t>Pc [1-5] banded power, ULF detection (to 1 Hz); Cross GOES calibration factors.</a:t>
            </a:r>
          </a:p>
        </p:txBody>
      </p:sp>
      <p:sp>
        <p:nvSpPr>
          <p:cNvPr id="388" name="Shape 388"/>
          <p:cNvSpPr txBox="1">
            <a:spLocks noGrp="1"/>
          </p:cNvSpPr>
          <p:nvPr>
            <p:ph type="body" idx="2"/>
          </p:nvPr>
        </p:nvSpPr>
        <p:spPr>
          <a:xfrm>
            <a:off x="4891250" y="695275"/>
            <a:ext cx="4017300" cy="4030500"/>
          </a:xfrm>
          <a:prstGeom prst="rect">
            <a:avLst/>
          </a:prstGeom>
          <a:noFill/>
          <a:ln>
            <a:noFill/>
          </a:ln>
        </p:spPr>
        <p:txBody>
          <a:bodyPr wrap="square" lIns="91425" tIns="91425" rIns="91425" bIns="91425" anchor="t" anchorCtr="0">
            <a:noAutofit/>
          </a:bodyPr>
          <a:lstStyle/>
          <a:p>
            <a:pPr marL="0" marR="0" lvl="0" indent="-114300" algn="l" rtl="0">
              <a:lnSpc>
                <a:spcPct val="115000"/>
              </a:lnSpc>
              <a:spcBef>
                <a:spcPts val="0"/>
              </a:spcBef>
              <a:spcAft>
                <a:spcPts val="0"/>
              </a:spcAft>
              <a:buClr>
                <a:schemeClr val="dk2"/>
              </a:buClr>
              <a:buSzPts val="1800"/>
              <a:buFont typeface="Calibri"/>
              <a:buNone/>
            </a:pPr>
            <a:r>
              <a:rPr lang="en-US" sz="1800" b="1" i="0" u="none" strike="noStrike" cap="none">
                <a:solidFill>
                  <a:srgbClr val="005A9E"/>
                </a:solidFill>
                <a:latin typeface="Calibri"/>
                <a:ea typeface="Calibri"/>
                <a:cs typeface="Calibri"/>
                <a:sym typeface="Calibri"/>
              </a:rPr>
              <a:t>Coordinate Frames</a:t>
            </a:r>
          </a:p>
          <a:p>
            <a:pPr marL="457200" marR="0" lvl="0" indent="-457200" algn="l" rtl="0">
              <a:lnSpc>
                <a:spcPct val="115000"/>
              </a:lnSpc>
              <a:spcBef>
                <a:spcPts val="0"/>
              </a:spcBef>
              <a:spcAft>
                <a:spcPts val="0"/>
              </a:spcAft>
              <a:buClr>
                <a:srgbClr val="000000"/>
              </a:buClr>
              <a:buSzPts val="1800"/>
              <a:buFont typeface="Calibri"/>
              <a:buNone/>
            </a:pPr>
            <a:r>
              <a:rPr lang="en-US" sz="1800" b="0" i="0" u="none" strike="noStrike" cap="none">
                <a:solidFill>
                  <a:schemeClr val="dk1"/>
                </a:solidFill>
                <a:latin typeface="Calibri"/>
                <a:ea typeface="Calibri"/>
                <a:cs typeface="Calibri"/>
                <a:sym typeface="Calibri"/>
              </a:rPr>
              <a:t>EPN (classical)</a:t>
            </a:r>
          </a:p>
          <a:p>
            <a:pPr marL="914400" marR="0" lvl="1" indent="-457200" algn="l" rtl="0">
              <a:lnSpc>
                <a:spcPct val="115000"/>
              </a:lnSpc>
              <a:spcBef>
                <a:spcPts val="0"/>
              </a:spcBef>
              <a:spcAft>
                <a:spcPts val="0"/>
              </a:spcAft>
              <a:buClr>
                <a:schemeClr val="dk2"/>
              </a:buClr>
              <a:buSzPts val="1800"/>
              <a:buFont typeface="Calibri"/>
              <a:buNone/>
            </a:pPr>
            <a:r>
              <a:rPr lang="en-US" sz="1800" b="0" i="0" u="none" strike="noStrike" cap="none">
                <a:solidFill>
                  <a:schemeClr val="dk1"/>
                </a:solidFill>
                <a:latin typeface="Calibri"/>
                <a:ea typeface="Calibri"/>
                <a:cs typeface="Calibri"/>
                <a:sym typeface="Calibri"/>
              </a:rPr>
              <a:t>Local GEO</a:t>
            </a:r>
          </a:p>
          <a:p>
            <a:pPr marL="914400" marR="0" lvl="1" indent="-457200" algn="l" rtl="0">
              <a:lnSpc>
                <a:spcPct val="115000"/>
              </a:lnSpc>
              <a:spcBef>
                <a:spcPts val="0"/>
              </a:spcBef>
              <a:spcAft>
                <a:spcPts val="0"/>
              </a:spcAft>
              <a:buClr>
                <a:schemeClr val="dk2"/>
              </a:buClr>
              <a:buSzPts val="1800"/>
              <a:buFont typeface="Calibri"/>
              <a:buNone/>
            </a:pPr>
            <a:r>
              <a:rPr lang="en-US" sz="1800" b="0" i="0" u="none" strike="noStrike" cap="none">
                <a:solidFill>
                  <a:schemeClr val="dk1"/>
                </a:solidFill>
                <a:latin typeface="Calibri"/>
                <a:ea typeface="Calibri"/>
                <a:cs typeface="Calibri"/>
                <a:sym typeface="Calibri"/>
              </a:rPr>
              <a:t>E: Earthward</a:t>
            </a:r>
          </a:p>
          <a:p>
            <a:pPr marL="914400" marR="0" lvl="1" indent="-457200" algn="l" rtl="0">
              <a:lnSpc>
                <a:spcPct val="115000"/>
              </a:lnSpc>
              <a:spcBef>
                <a:spcPts val="0"/>
              </a:spcBef>
              <a:spcAft>
                <a:spcPts val="0"/>
              </a:spcAft>
              <a:buClr>
                <a:schemeClr val="dk2"/>
              </a:buClr>
              <a:buSzPts val="1800"/>
              <a:buFont typeface="Calibri"/>
              <a:buNone/>
            </a:pPr>
            <a:r>
              <a:rPr lang="en-US" sz="1800" b="0" i="0" u="none" strike="noStrike" cap="none">
                <a:solidFill>
                  <a:schemeClr val="dk1"/>
                </a:solidFill>
                <a:latin typeface="Calibri"/>
                <a:ea typeface="Calibri"/>
                <a:cs typeface="Calibri"/>
                <a:sym typeface="Calibri"/>
              </a:rPr>
              <a:t>P: Poleward</a:t>
            </a:r>
          </a:p>
          <a:p>
            <a:pPr marL="914400" marR="0" lvl="1" indent="-457200" algn="l" rtl="0">
              <a:lnSpc>
                <a:spcPct val="115000"/>
              </a:lnSpc>
              <a:spcBef>
                <a:spcPts val="0"/>
              </a:spcBef>
              <a:spcAft>
                <a:spcPts val="0"/>
              </a:spcAft>
              <a:buClr>
                <a:schemeClr val="dk2"/>
              </a:buClr>
              <a:buSzPts val="1800"/>
              <a:buFont typeface="Calibri"/>
              <a:buNone/>
            </a:pPr>
            <a:r>
              <a:rPr lang="en-US" sz="1800" b="0" i="0" u="none" strike="noStrike" cap="none">
                <a:solidFill>
                  <a:schemeClr val="dk1"/>
                </a:solidFill>
                <a:latin typeface="Calibri"/>
                <a:ea typeface="Calibri"/>
                <a:cs typeface="Calibri"/>
                <a:sym typeface="Calibri"/>
              </a:rPr>
              <a:t>N: Eastward</a:t>
            </a:r>
          </a:p>
          <a:p>
            <a:pPr marL="914400" marR="0" lvl="1" indent="-457200" algn="l" rtl="0">
              <a:lnSpc>
                <a:spcPct val="115000"/>
              </a:lnSpc>
              <a:spcBef>
                <a:spcPts val="0"/>
              </a:spcBef>
              <a:spcAft>
                <a:spcPts val="0"/>
              </a:spcAft>
              <a:buClr>
                <a:schemeClr val="dk2"/>
              </a:buClr>
              <a:buSzPts val="1800"/>
              <a:buFont typeface="Calibri"/>
              <a:buNone/>
            </a:pPr>
            <a:r>
              <a:rPr lang="en-US" sz="1800" b="0" i="0" u="none" strike="noStrike" cap="none">
                <a:solidFill>
                  <a:schemeClr val="dk1"/>
                </a:solidFill>
                <a:latin typeface="Calibri"/>
                <a:ea typeface="Calibri"/>
                <a:cs typeface="Calibri"/>
                <a:sym typeface="Calibri"/>
              </a:rPr>
              <a:t>ExP = N</a:t>
            </a:r>
          </a:p>
          <a:p>
            <a:pPr marL="457200" marR="0" lvl="0" indent="-457200" algn="l" rtl="0">
              <a:lnSpc>
                <a:spcPct val="115000"/>
              </a:lnSpc>
              <a:spcBef>
                <a:spcPts val="0"/>
              </a:spcBef>
              <a:spcAft>
                <a:spcPts val="0"/>
              </a:spcAft>
              <a:buClr>
                <a:srgbClr val="9900FF"/>
              </a:buClr>
              <a:buSzPts val="1800"/>
              <a:buFont typeface="Calibri"/>
              <a:buNone/>
            </a:pPr>
            <a:r>
              <a:rPr lang="en-US" sz="1800" b="0" i="0" u="none" strike="noStrike" cap="none">
                <a:solidFill>
                  <a:srgbClr val="9900FF"/>
                </a:solidFill>
                <a:latin typeface="Calibri"/>
                <a:ea typeface="Calibri"/>
                <a:cs typeface="Calibri"/>
                <a:sym typeface="Calibri"/>
              </a:rPr>
              <a:t>VDH (new and used here)</a:t>
            </a:r>
          </a:p>
          <a:p>
            <a:pPr marL="914400" marR="0" lvl="1" indent="-457200" algn="l" rtl="0">
              <a:lnSpc>
                <a:spcPct val="115000"/>
              </a:lnSpc>
              <a:spcBef>
                <a:spcPts val="0"/>
              </a:spcBef>
              <a:spcAft>
                <a:spcPts val="0"/>
              </a:spcAft>
              <a:buClr>
                <a:schemeClr val="dk2"/>
              </a:buClr>
              <a:buSzPts val="1800"/>
              <a:buFont typeface="Calibri"/>
              <a:buNone/>
            </a:pPr>
            <a:r>
              <a:rPr lang="en-US" sz="1800" b="0" i="0" u="none" strike="noStrike" cap="none">
                <a:solidFill>
                  <a:schemeClr val="dk1"/>
                </a:solidFill>
                <a:latin typeface="Calibri"/>
                <a:ea typeface="Calibri"/>
                <a:cs typeface="Calibri"/>
                <a:sym typeface="Calibri"/>
              </a:rPr>
              <a:t>Dipole Aligned</a:t>
            </a:r>
          </a:p>
          <a:p>
            <a:pPr marL="914400" marR="0" lvl="1" indent="-457200" algn="l" rtl="0">
              <a:lnSpc>
                <a:spcPct val="115000"/>
              </a:lnSpc>
              <a:spcBef>
                <a:spcPts val="0"/>
              </a:spcBef>
              <a:spcAft>
                <a:spcPts val="0"/>
              </a:spcAft>
              <a:buClr>
                <a:schemeClr val="dk2"/>
              </a:buClr>
              <a:buSzPts val="1800"/>
              <a:buFont typeface="Calibri"/>
              <a:buNone/>
            </a:pPr>
            <a:r>
              <a:rPr lang="en-US" sz="1800" b="0" i="0" u="none" strike="noStrike" cap="none">
                <a:solidFill>
                  <a:schemeClr val="dk1"/>
                </a:solidFill>
                <a:latin typeface="Calibri"/>
                <a:ea typeface="Calibri"/>
                <a:cs typeface="Calibri"/>
                <a:sym typeface="Calibri"/>
              </a:rPr>
              <a:t>V: Radial</a:t>
            </a:r>
          </a:p>
          <a:p>
            <a:pPr marL="914400" marR="0" lvl="1" indent="-457200" algn="l" rtl="0">
              <a:lnSpc>
                <a:spcPct val="115000"/>
              </a:lnSpc>
              <a:spcBef>
                <a:spcPts val="0"/>
              </a:spcBef>
              <a:spcAft>
                <a:spcPts val="0"/>
              </a:spcAft>
              <a:buClr>
                <a:schemeClr val="dk2"/>
              </a:buClr>
              <a:buSzPts val="1800"/>
              <a:buFont typeface="Calibri"/>
              <a:buNone/>
            </a:pPr>
            <a:r>
              <a:rPr lang="en-US" sz="1800" b="0" i="0" u="none" strike="noStrike" cap="none">
                <a:solidFill>
                  <a:schemeClr val="dk1"/>
                </a:solidFill>
                <a:latin typeface="Calibri"/>
                <a:ea typeface="Calibri"/>
                <a:cs typeface="Calibri"/>
                <a:sym typeface="Calibri"/>
              </a:rPr>
              <a:t>D: East</a:t>
            </a:r>
          </a:p>
          <a:p>
            <a:pPr marL="914400" marR="0" lvl="1" indent="-457200" algn="l" rtl="0">
              <a:lnSpc>
                <a:spcPct val="115000"/>
              </a:lnSpc>
              <a:spcBef>
                <a:spcPts val="0"/>
              </a:spcBef>
              <a:spcAft>
                <a:spcPts val="0"/>
              </a:spcAft>
              <a:buClr>
                <a:schemeClr val="dk2"/>
              </a:buClr>
              <a:buSzPts val="1800"/>
              <a:buFont typeface="Calibri"/>
              <a:buNone/>
            </a:pPr>
            <a:r>
              <a:rPr lang="en-US" sz="1800" b="0" i="0" u="none" strike="noStrike" cap="none">
                <a:solidFill>
                  <a:schemeClr val="dk1"/>
                </a:solidFill>
                <a:latin typeface="Calibri"/>
                <a:ea typeface="Calibri"/>
                <a:cs typeface="Calibri"/>
                <a:sym typeface="Calibri"/>
              </a:rPr>
              <a:t>H: Dipole North</a:t>
            </a:r>
          </a:p>
          <a:p>
            <a:pPr marL="914400" marR="0" lvl="1" indent="-457200" algn="l" rtl="0">
              <a:lnSpc>
                <a:spcPct val="115000"/>
              </a:lnSpc>
              <a:spcBef>
                <a:spcPts val="0"/>
              </a:spcBef>
              <a:spcAft>
                <a:spcPts val="0"/>
              </a:spcAft>
              <a:buClr>
                <a:schemeClr val="dk2"/>
              </a:buClr>
              <a:buSzPts val="1800"/>
              <a:buFont typeface="Calibri"/>
              <a:buNone/>
            </a:pPr>
            <a:r>
              <a:rPr lang="en-US" sz="1800" b="0" i="0" u="none" strike="noStrike" cap="none">
                <a:solidFill>
                  <a:schemeClr val="dk1"/>
                </a:solidFill>
                <a:latin typeface="Calibri"/>
                <a:ea typeface="Calibri"/>
                <a:cs typeface="Calibri"/>
                <a:sym typeface="Calibri"/>
              </a:rPr>
              <a:t>VxD = H</a:t>
            </a:r>
          </a:p>
        </p:txBody>
      </p:sp>
      <p:grpSp>
        <p:nvGrpSpPr>
          <p:cNvPr id="389" name="Shape 389"/>
          <p:cNvGrpSpPr/>
          <p:nvPr/>
        </p:nvGrpSpPr>
        <p:grpSpPr>
          <a:xfrm>
            <a:off x="7191392" y="931461"/>
            <a:ext cx="1786353" cy="1520549"/>
            <a:chOff x="7191392" y="931461"/>
            <a:chExt cx="1786353" cy="1520549"/>
          </a:xfrm>
        </p:grpSpPr>
        <p:pic>
          <p:nvPicPr>
            <p:cNvPr id="390" name="Shape 390"/>
            <p:cNvPicPr preferRelativeResize="0"/>
            <p:nvPr/>
          </p:nvPicPr>
          <p:blipFill rotWithShape="1">
            <a:blip r:embed="rId3">
              <a:alphaModFix/>
            </a:blip>
            <a:srcRect l="8494" t="6533" r="21992" b="4092"/>
            <a:stretch/>
          </p:blipFill>
          <p:spPr>
            <a:xfrm>
              <a:off x="7273954" y="931461"/>
              <a:ext cx="1703791" cy="1520549"/>
            </a:xfrm>
            <a:prstGeom prst="roundRect">
              <a:avLst>
                <a:gd name="adj" fmla="val 8594"/>
              </a:avLst>
            </a:prstGeom>
            <a:solidFill>
              <a:srgbClr val="ECECEC"/>
            </a:solidFill>
            <a:ln>
              <a:noFill/>
            </a:ln>
            <a:effectLst>
              <a:reflection stA="38000" endPos="28000" dist="5000" dir="5400000" sy="-100000" algn="bl" rotWithShape="0"/>
            </a:effectLst>
          </p:spPr>
        </p:pic>
        <p:cxnSp>
          <p:nvCxnSpPr>
            <p:cNvPr id="391" name="Shape 391"/>
            <p:cNvCxnSpPr/>
            <p:nvPr/>
          </p:nvCxnSpPr>
          <p:spPr>
            <a:xfrm rot="10800000" flipH="1">
              <a:off x="8439840" y="1976061"/>
              <a:ext cx="68991" cy="295500"/>
            </a:xfrm>
            <a:prstGeom prst="straightConnector1">
              <a:avLst/>
            </a:prstGeom>
            <a:noFill/>
            <a:ln w="9525" cap="flat" cmpd="sng">
              <a:solidFill>
                <a:srgbClr val="9900FF"/>
              </a:solidFill>
              <a:prstDash val="solid"/>
              <a:round/>
              <a:headEnd type="none" w="med" len="med"/>
              <a:tailEnd type="triangle" w="lg" len="lg"/>
            </a:ln>
          </p:spPr>
        </p:cxnSp>
        <p:cxnSp>
          <p:nvCxnSpPr>
            <p:cNvPr id="392" name="Shape 392"/>
            <p:cNvCxnSpPr/>
            <p:nvPr/>
          </p:nvCxnSpPr>
          <p:spPr>
            <a:xfrm rot="10800000" flipH="1">
              <a:off x="7719691" y="1102161"/>
              <a:ext cx="120025" cy="483600"/>
            </a:xfrm>
            <a:prstGeom prst="straightConnector1">
              <a:avLst/>
            </a:prstGeom>
            <a:noFill/>
            <a:ln w="9525" cap="flat" cmpd="sng">
              <a:solidFill>
                <a:srgbClr val="9900FF"/>
              </a:solidFill>
              <a:prstDash val="solid"/>
              <a:round/>
              <a:headEnd type="none" w="med" len="med"/>
              <a:tailEnd type="triangle" w="lg" len="lg"/>
            </a:ln>
          </p:spPr>
        </p:cxnSp>
        <p:cxnSp>
          <p:nvCxnSpPr>
            <p:cNvPr id="393" name="Shape 393"/>
            <p:cNvCxnSpPr/>
            <p:nvPr/>
          </p:nvCxnSpPr>
          <p:spPr>
            <a:xfrm rot="10800000">
              <a:off x="7563753" y="1305861"/>
              <a:ext cx="155938" cy="279900"/>
            </a:xfrm>
            <a:prstGeom prst="straightConnector1">
              <a:avLst/>
            </a:prstGeom>
            <a:noFill/>
            <a:ln w="9525" cap="flat" cmpd="sng">
              <a:solidFill>
                <a:srgbClr val="9900FF"/>
              </a:solidFill>
              <a:prstDash val="solid"/>
              <a:round/>
              <a:headEnd type="none" w="med" len="med"/>
              <a:tailEnd type="triangle" w="lg" len="lg"/>
            </a:ln>
          </p:spPr>
        </p:cxnSp>
        <p:cxnSp>
          <p:nvCxnSpPr>
            <p:cNvPr id="394" name="Shape 394"/>
            <p:cNvCxnSpPr/>
            <p:nvPr/>
          </p:nvCxnSpPr>
          <p:spPr>
            <a:xfrm flipH="1">
              <a:off x="7308581" y="1585761"/>
              <a:ext cx="411109" cy="167700"/>
            </a:xfrm>
            <a:prstGeom prst="straightConnector1">
              <a:avLst/>
            </a:prstGeom>
            <a:noFill/>
            <a:ln w="9525" cap="flat" cmpd="sng">
              <a:solidFill>
                <a:srgbClr val="9900FF"/>
              </a:solidFill>
              <a:prstDash val="solid"/>
              <a:round/>
              <a:headEnd type="none" w="med" len="med"/>
              <a:tailEnd type="triangle" w="lg" len="lg"/>
            </a:ln>
          </p:spPr>
        </p:cxnSp>
        <p:sp>
          <p:nvSpPr>
            <p:cNvPr id="395" name="Shape 395"/>
            <p:cNvSpPr txBox="1"/>
            <p:nvPr/>
          </p:nvSpPr>
          <p:spPr>
            <a:xfrm>
              <a:off x="7384450" y="1102161"/>
              <a:ext cx="372361" cy="216900"/>
            </a:xfrm>
            <a:prstGeom prst="rect">
              <a:avLst/>
            </a:prstGeom>
            <a:noFill/>
            <a:ln>
              <a:noFill/>
            </a:ln>
          </p:spPr>
          <p:txBody>
            <a:bodyPr wrap="square" lIns="91425" tIns="91425" rIns="91425" bIns="91425" anchor="ctr" anchorCtr="0">
              <a:noAutofit/>
            </a:bodyPr>
            <a:lstStyle/>
            <a:p>
              <a:pPr marL="0" marR="0" lvl="0" indent="-88900" algn="ctr" rtl="0">
                <a:lnSpc>
                  <a:spcPct val="100000"/>
                </a:lnSpc>
                <a:spcBef>
                  <a:spcPts val="0"/>
                </a:spcBef>
                <a:spcAft>
                  <a:spcPts val="0"/>
                </a:spcAft>
                <a:buClr>
                  <a:srgbClr val="9900FF"/>
                </a:buClr>
                <a:buSzPts val="1400"/>
                <a:buFont typeface="Arial"/>
                <a:buNone/>
              </a:pPr>
              <a:r>
                <a:rPr lang="en-US" sz="1400" b="1" i="0" u="none" strike="noStrike" cap="none">
                  <a:solidFill>
                    <a:srgbClr val="9900FF"/>
                  </a:solidFill>
                  <a:latin typeface="Arial"/>
                  <a:ea typeface="Arial"/>
                  <a:cs typeface="Arial"/>
                  <a:sym typeface="Arial"/>
                </a:rPr>
                <a:t>V</a:t>
              </a:r>
            </a:p>
          </p:txBody>
        </p:sp>
        <p:sp>
          <p:nvSpPr>
            <p:cNvPr id="396" name="Shape 396"/>
            <p:cNvSpPr txBox="1"/>
            <p:nvPr/>
          </p:nvSpPr>
          <p:spPr>
            <a:xfrm>
              <a:off x="7719691" y="931461"/>
              <a:ext cx="372361" cy="216900"/>
            </a:xfrm>
            <a:prstGeom prst="rect">
              <a:avLst/>
            </a:prstGeom>
            <a:noFill/>
            <a:ln>
              <a:noFill/>
            </a:ln>
          </p:spPr>
          <p:txBody>
            <a:bodyPr wrap="square" lIns="91425" tIns="91425" rIns="91425" bIns="91425" anchor="ctr" anchorCtr="0">
              <a:noAutofit/>
            </a:bodyPr>
            <a:lstStyle/>
            <a:p>
              <a:pPr marL="0" marR="0" lvl="0" indent="-88900" algn="ctr" rtl="0">
                <a:lnSpc>
                  <a:spcPct val="100000"/>
                </a:lnSpc>
                <a:spcBef>
                  <a:spcPts val="0"/>
                </a:spcBef>
                <a:spcAft>
                  <a:spcPts val="0"/>
                </a:spcAft>
                <a:buClr>
                  <a:srgbClr val="9900FF"/>
                </a:buClr>
                <a:buSzPts val="1400"/>
                <a:buFont typeface="Arial"/>
                <a:buNone/>
              </a:pPr>
              <a:r>
                <a:rPr lang="en-US" sz="1400" b="1" i="0" u="none" strike="noStrike" cap="none">
                  <a:solidFill>
                    <a:srgbClr val="9900FF"/>
                  </a:solidFill>
                  <a:latin typeface="Arial"/>
                  <a:ea typeface="Arial"/>
                  <a:cs typeface="Arial"/>
                  <a:sym typeface="Arial"/>
                </a:rPr>
                <a:t>H</a:t>
              </a:r>
            </a:p>
          </p:txBody>
        </p:sp>
        <p:sp>
          <p:nvSpPr>
            <p:cNvPr id="397" name="Shape 397"/>
            <p:cNvSpPr txBox="1"/>
            <p:nvPr/>
          </p:nvSpPr>
          <p:spPr>
            <a:xfrm>
              <a:off x="7191392" y="1503736"/>
              <a:ext cx="372361" cy="216900"/>
            </a:xfrm>
            <a:prstGeom prst="rect">
              <a:avLst/>
            </a:prstGeom>
            <a:noFill/>
            <a:ln>
              <a:noFill/>
            </a:ln>
          </p:spPr>
          <p:txBody>
            <a:bodyPr wrap="square" lIns="91425" tIns="91425" rIns="91425" bIns="91425" anchor="ctr" anchorCtr="0">
              <a:noAutofit/>
            </a:bodyPr>
            <a:lstStyle/>
            <a:p>
              <a:pPr marL="0" marR="0" lvl="0" indent="-88900" algn="ctr" rtl="0">
                <a:lnSpc>
                  <a:spcPct val="100000"/>
                </a:lnSpc>
                <a:spcBef>
                  <a:spcPts val="0"/>
                </a:spcBef>
                <a:spcAft>
                  <a:spcPts val="0"/>
                </a:spcAft>
                <a:buClr>
                  <a:srgbClr val="9900FF"/>
                </a:buClr>
                <a:buSzPts val="1400"/>
                <a:buFont typeface="Arial"/>
                <a:buNone/>
              </a:pPr>
              <a:r>
                <a:rPr lang="en-US" sz="1400" b="1" i="0" u="none" strike="noStrike" cap="none">
                  <a:solidFill>
                    <a:srgbClr val="9900FF"/>
                  </a:solidFill>
                  <a:latin typeface="Arial"/>
                  <a:ea typeface="Arial"/>
                  <a:cs typeface="Arial"/>
                  <a:sym typeface="Arial"/>
                </a:rPr>
                <a:t>D</a:t>
              </a:r>
            </a:p>
          </p:txBody>
        </p:sp>
      </p:grpSp>
      <p:sp>
        <p:nvSpPr>
          <p:cNvPr id="398" name="Shape 398"/>
          <p:cNvSpPr/>
          <p:nvPr/>
        </p:nvSpPr>
        <p:spPr>
          <a:xfrm>
            <a:off x="4891250" y="2975302"/>
            <a:ext cx="2948466" cy="2017173"/>
          </a:xfrm>
          <a:prstGeom prst="roundRect">
            <a:avLst>
              <a:gd name="adj" fmla="val 9697"/>
            </a:avLst>
          </a:prstGeom>
          <a:noFill/>
          <a:ln w="57150" cap="flat" cmpd="sng">
            <a:solidFill>
              <a:srgbClr val="005A9E"/>
            </a:solidFill>
            <a:prstDash val="solid"/>
            <a:round/>
            <a:headEnd type="none" w="med" len="med"/>
            <a:tailEnd type="none" w="med" len="med"/>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9" name="Shape 399"/>
          <p:cNvSpPr txBox="1">
            <a:spLocks noGrp="1"/>
          </p:cNvSpPr>
          <p:nvPr>
            <p:ph type="sldNum" idx="12"/>
          </p:nvPr>
        </p:nvSpPr>
        <p:spPr>
          <a:xfrm>
            <a:off x="8595300" y="4749900"/>
            <a:ext cx="548700" cy="393600"/>
          </a:xfrm>
          <a:prstGeom prst="rect">
            <a:avLst/>
          </a:prstGeom>
          <a:noFill/>
          <a:ln>
            <a:noFill/>
          </a:ln>
        </p:spPr>
        <p:txBody>
          <a:bodyPr wrap="square" lIns="91425" tIns="91425" rIns="91425" bIns="91425" anchor="ctr" anchorCtr="0">
            <a:noAutofit/>
          </a:bodyPr>
          <a:lstStyle/>
          <a:p>
            <a:pPr marL="0" marR="0" lvl="0" indent="-66675" algn="r" rtl="0">
              <a:lnSpc>
                <a:spcPct val="100000"/>
              </a:lnSpc>
              <a:spcBef>
                <a:spcPts val="0"/>
              </a:spcBef>
              <a:spcAft>
                <a:spcPts val="0"/>
              </a:spcAft>
              <a:buClr>
                <a:srgbClr val="000000"/>
              </a:buClr>
              <a:buSzPts val="1050"/>
              <a:buFont typeface="Arial"/>
              <a:buNone/>
            </a:pPr>
            <a:r>
              <a:rPr lang="en-US" sz="1050" b="0" i="0" u="none" strike="noStrike" cap="none">
                <a:solidFill>
                  <a:srgbClr val="000000"/>
                </a:solidFill>
                <a:latin typeface="Arial"/>
                <a:ea typeface="Arial"/>
                <a:cs typeface="Arial"/>
                <a:sym typeface="Arial"/>
              </a:rPr>
              <a:t>6</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Shape 404"/>
          <p:cNvPicPr preferRelativeResize="0"/>
          <p:nvPr/>
        </p:nvPicPr>
        <p:blipFill rotWithShape="1">
          <a:blip r:embed="rId3">
            <a:alphaModFix/>
          </a:blip>
          <a:srcRect l="7531" r="5999" b="6949"/>
          <a:stretch/>
        </p:blipFill>
        <p:spPr>
          <a:xfrm>
            <a:off x="3422425" y="1474925"/>
            <a:ext cx="5598720" cy="3532275"/>
          </a:xfrm>
          <a:prstGeom prst="rect">
            <a:avLst/>
          </a:prstGeom>
          <a:noFill/>
          <a:ln>
            <a:noFill/>
          </a:ln>
        </p:spPr>
      </p:pic>
      <p:sp>
        <p:nvSpPr>
          <p:cNvPr id="405" name="Shape 405"/>
          <p:cNvSpPr txBox="1">
            <a:spLocks noGrp="1"/>
          </p:cNvSpPr>
          <p:nvPr>
            <p:ph type="title"/>
          </p:nvPr>
        </p:nvSpPr>
        <p:spPr>
          <a:xfrm>
            <a:off x="206124" y="101513"/>
            <a:ext cx="8520600" cy="572700"/>
          </a:xfrm>
          <a:prstGeom prst="rect">
            <a:avLst/>
          </a:prstGeom>
          <a:no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chemeClr val="dk1"/>
              </a:buClr>
              <a:buSzPts val="3600"/>
              <a:buFont typeface="Arial Narrow"/>
              <a:buNone/>
            </a:pPr>
            <a:r>
              <a:rPr lang="en-US" sz="3600" b="0" i="0" u="none" strike="noStrike" cap="none">
                <a:solidFill>
                  <a:srgbClr val="005A9E"/>
                </a:solidFill>
                <a:latin typeface="Arial Narrow"/>
                <a:ea typeface="Arial Narrow"/>
                <a:cs typeface="Arial Narrow"/>
                <a:sym typeface="Arial Narrow"/>
              </a:rPr>
              <a:t>ULF: Automatic Classification</a:t>
            </a:r>
          </a:p>
        </p:txBody>
      </p:sp>
      <p:sp>
        <p:nvSpPr>
          <p:cNvPr id="406" name="Shape 406"/>
          <p:cNvSpPr txBox="1">
            <a:spLocks noGrp="1"/>
          </p:cNvSpPr>
          <p:nvPr>
            <p:ph type="body" idx="1"/>
          </p:nvPr>
        </p:nvSpPr>
        <p:spPr>
          <a:xfrm>
            <a:off x="311700" y="695275"/>
            <a:ext cx="3051600" cy="4030500"/>
          </a:xfrm>
          <a:prstGeom prst="rect">
            <a:avLst/>
          </a:prstGeom>
          <a:noFill/>
          <a:ln>
            <a:noFill/>
          </a:ln>
        </p:spPr>
        <p:txBody>
          <a:bodyPr wrap="square" lIns="91425" tIns="91425" rIns="91425" bIns="91425" anchor="t" anchorCtr="0">
            <a:noAutofit/>
          </a:bodyPr>
          <a:lstStyle/>
          <a:p>
            <a:pPr marL="0" marR="0" lvl="0" indent="-152400" algn="l" rtl="0">
              <a:lnSpc>
                <a:spcPct val="115000"/>
              </a:lnSpc>
              <a:spcBef>
                <a:spcPts val="0"/>
              </a:spcBef>
              <a:spcAft>
                <a:spcPts val="0"/>
              </a:spcAft>
              <a:buClr>
                <a:schemeClr val="dk2"/>
              </a:buClr>
              <a:buSzPts val="2400"/>
              <a:buFont typeface="Calibri"/>
              <a:buNone/>
            </a:pPr>
            <a:r>
              <a:rPr lang="en-US" sz="2400" b="1" i="0" u="none" strike="noStrike" cap="none">
                <a:solidFill>
                  <a:srgbClr val="005A9E"/>
                </a:solidFill>
                <a:latin typeface="Calibri"/>
                <a:ea typeface="Calibri"/>
                <a:cs typeface="Calibri"/>
                <a:sym typeface="Calibri"/>
              </a:rPr>
              <a:t>Methodology Fourier </a:t>
            </a:r>
          </a:p>
          <a:p>
            <a:pPr marL="457200" marR="0" lvl="0" indent="-457200" algn="l" rtl="0">
              <a:lnSpc>
                <a:spcPct val="115000"/>
              </a:lnSpc>
              <a:spcBef>
                <a:spcPts val="0"/>
              </a:spcBef>
              <a:spcAft>
                <a:spcPts val="0"/>
              </a:spcAft>
              <a:buClr>
                <a:schemeClr val="dk2"/>
              </a:buClr>
              <a:buSzPts val="1800"/>
              <a:buFont typeface="Calibri"/>
              <a:buNone/>
            </a:pPr>
            <a:r>
              <a:rPr lang="en-US" sz="1800" b="0" i="0" u="none" strike="noStrike" cap="none">
                <a:solidFill>
                  <a:schemeClr val="dk1"/>
                </a:solidFill>
                <a:latin typeface="Calibri"/>
                <a:ea typeface="Calibri"/>
                <a:cs typeface="Calibri"/>
                <a:sym typeface="Calibri"/>
              </a:rPr>
              <a:t>Detrend </a:t>
            </a:r>
            <a:r>
              <a:rPr lang="en-US" sz="1400" b="0" i="0" u="none" strike="noStrike" cap="none">
                <a:solidFill>
                  <a:schemeClr val="dk1"/>
                </a:solidFill>
                <a:latin typeface="Calibri"/>
                <a:ea typeface="Calibri"/>
                <a:cs typeface="Calibri"/>
                <a:sym typeface="Calibri"/>
              </a:rPr>
              <a:t>db = B - &lt;B&gt;</a:t>
            </a:r>
          </a:p>
          <a:p>
            <a:pPr marL="457200" marR="0" lvl="0" indent="-457200" algn="l" rtl="0">
              <a:lnSpc>
                <a:spcPct val="115000"/>
              </a:lnSpc>
              <a:spcBef>
                <a:spcPts val="0"/>
              </a:spcBef>
              <a:spcAft>
                <a:spcPts val="0"/>
              </a:spcAft>
              <a:buClr>
                <a:schemeClr val="dk2"/>
              </a:buClr>
              <a:buSzPts val="1800"/>
              <a:buFont typeface="Calibri"/>
              <a:buNone/>
            </a:pPr>
            <a:r>
              <a:rPr lang="en-US" sz="1800" b="0" i="0" u="none" strike="noStrike" cap="none">
                <a:solidFill>
                  <a:schemeClr val="dk1"/>
                </a:solidFill>
                <a:latin typeface="Calibri"/>
                <a:ea typeface="Calibri"/>
                <a:cs typeface="Calibri"/>
                <a:sym typeface="Calibri"/>
              </a:rPr>
              <a:t>PSD Spectrogram</a:t>
            </a:r>
          </a:p>
          <a:p>
            <a:pPr marL="914400" marR="0" lvl="1" indent="-431800" algn="l" rtl="0">
              <a:lnSpc>
                <a:spcPct val="115000"/>
              </a:lnSpc>
              <a:spcBef>
                <a:spcPts val="0"/>
              </a:spcBef>
              <a:spcAft>
                <a:spcPts val="0"/>
              </a:spcAft>
              <a:buClr>
                <a:schemeClr val="dk2"/>
              </a:buClr>
              <a:buSzPts val="1600"/>
              <a:buFont typeface="Calibri"/>
              <a:buNone/>
            </a:pPr>
            <a:r>
              <a:rPr lang="en-US" sz="1600" b="0" i="0" u="none" strike="noStrike" cap="none">
                <a:solidFill>
                  <a:schemeClr val="dk1"/>
                </a:solidFill>
                <a:latin typeface="Calibri"/>
                <a:ea typeface="Calibri"/>
                <a:cs typeface="Calibri"/>
                <a:sym typeface="Calibri"/>
              </a:rPr>
              <a:t>Tukey window</a:t>
            </a:r>
          </a:p>
          <a:p>
            <a:pPr marL="914400" marR="0" lvl="1" indent="-431800" algn="l" rtl="0">
              <a:lnSpc>
                <a:spcPct val="115000"/>
              </a:lnSpc>
              <a:spcBef>
                <a:spcPts val="0"/>
              </a:spcBef>
              <a:spcAft>
                <a:spcPts val="0"/>
              </a:spcAft>
              <a:buClr>
                <a:schemeClr val="dk2"/>
              </a:buClr>
              <a:buSzPts val="1600"/>
              <a:buFont typeface="Calibri"/>
              <a:buNone/>
            </a:pPr>
            <a:r>
              <a:rPr lang="en-US" sz="1600" b="0" i="0" u="none" strike="noStrike" cap="none">
                <a:solidFill>
                  <a:schemeClr val="dk1"/>
                </a:solidFill>
                <a:latin typeface="Calibri"/>
                <a:ea typeface="Calibri"/>
                <a:cs typeface="Calibri"/>
                <a:sym typeface="Calibri"/>
              </a:rPr>
              <a:t>90% overlap</a:t>
            </a:r>
          </a:p>
          <a:p>
            <a:pPr marL="914400" marR="0" lvl="1" indent="-431800" algn="l" rtl="0">
              <a:lnSpc>
                <a:spcPct val="115000"/>
              </a:lnSpc>
              <a:spcBef>
                <a:spcPts val="0"/>
              </a:spcBef>
              <a:spcAft>
                <a:spcPts val="0"/>
              </a:spcAft>
              <a:buClr>
                <a:schemeClr val="dk2"/>
              </a:buClr>
              <a:buSzPts val="1600"/>
              <a:buFont typeface="Calibri"/>
              <a:buNone/>
            </a:pPr>
            <a:r>
              <a:rPr lang="en-US" sz="1600" b="0" i="0" u="none" strike="noStrike" cap="none">
                <a:solidFill>
                  <a:schemeClr val="dk1"/>
                </a:solidFill>
                <a:latin typeface="Calibri"/>
                <a:ea typeface="Calibri"/>
                <a:cs typeface="Calibri"/>
                <a:sym typeface="Calibri"/>
              </a:rPr>
              <a:t>3 Pc5 periods</a:t>
            </a:r>
          </a:p>
          <a:p>
            <a:pPr marL="914400" marR="0" lvl="1" indent="-431800" algn="l" rtl="0">
              <a:lnSpc>
                <a:spcPct val="115000"/>
              </a:lnSpc>
              <a:spcBef>
                <a:spcPts val="0"/>
              </a:spcBef>
              <a:spcAft>
                <a:spcPts val="0"/>
              </a:spcAft>
              <a:buClr>
                <a:schemeClr val="dk2"/>
              </a:buClr>
              <a:buSzPts val="1600"/>
              <a:buFont typeface="Calibri"/>
              <a:buNone/>
            </a:pPr>
            <a:r>
              <a:rPr lang="en-US" sz="1600" b="0" i="0" u="none" strike="noStrike" cap="none">
                <a:solidFill>
                  <a:schemeClr val="dk1"/>
                </a:solidFill>
                <a:latin typeface="Calibri"/>
                <a:ea typeface="Calibri"/>
                <a:cs typeface="Calibri"/>
                <a:sym typeface="Calibri"/>
              </a:rPr>
              <a:t>df ~ 0.6 mHz</a:t>
            </a:r>
          </a:p>
          <a:p>
            <a:pPr marL="914400" marR="0" lvl="1" indent="-431800" algn="l" rtl="0">
              <a:lnSpc>
                <a:spcPct val="115000"/>
              </a:lnSpc>
              <a:spcBef>
                <a:spcPts val="0"/>
              </a:spcBef>
              <a:spcAft>
                <a:spcPts val="0"/>
              </a:spcAft>
              <a:buClr>
                <a:schemeClr val="dk2"/>
              </a:buClr>
              <a:buSzPts val="1600"/>
              <a:buFont typeface="Calibri"/>
              <a:buNone/>
            </a:pPr>
            <a:r>
              <a:rPr lang="en-US" sz="1600" b="0" i="0" u="none" strike="noStrike" cap="none">
                <a:solidFill>
                  <a:schemeClr val="dk1"/>
                </a:solidFill>
                <a:latin typeface="Calibri"/>
                <a:ea typeface="Calibri"/>
                <a:cs typeface="Calibri"/>
                <a:sym typeface="Calibri"/>
              </a:rPr>
              <a:t>dt ~ 3 minutes</a:t>
            </a:r>
          </a:p>
          <a:p>
            <a:pPr marL="457200" marR="0" lvl="0" indent="-457200" algn="l" rtl="0">
              <a:lnSpc>
                <a:spcPct val="115000"/>
              </a:lnSpc>
              <a:spcBef>
                <a:spcPts val="0"/>
              </a:spcBef>
              <a:spcAft>
                <a:spcPts val="0"/>
              </a:spcAft>
              <a:buClr>
                <a:schemeClr val="dk2"/>
              </a:buClr>
              <a:buSzPts val="1800"/>
              <a:buFont typeface="Calibri"/>
              <a:buNone/>
            </a:pPr>
            <a:r>
              <a:rPr lang="en-US" sz="1800" b="0" i="0" u="none" strike="noStrike" cap="none">
                <a:solidFill>
                  <a:schemeClr val="dk1"/>
                </a:solidFill>
                <a:latin typeface="Calibri"/>
                <a:ea typeface="Calibri"/>
                <a:cs typeface="Calibri"/>
                <a:sym typeface="Calibri"/>
              </a:rPr>
              <a:t>Simple peak detection</a:t>
            </a:r>
          </a:p>
          <a:p>
            <a:pPr marL="914400" marR="0" lvl="1" indent="-431800" algn="l" rtl="0">
              <a:lnSpc>
                <a:spcPct val="115000"/>
              </a:lnSpc>
              <a:spcBef>
                <a:spcPts val="0"/>
              </a:spcBef>
              <a:spcAft>
                <a:spcPts val="0"/>
              </a:spcAft>
              <a:buClr>
                <a:schemeClr val="dk2"/>
              </a:buClr>
              <a:buSzPts val="1600"/>
              <a:buFont typeface="Calibri"/>
              <a:buNone/>
            </a:pPr>
            <a:r>
              <a:rPr lang="en-US" sz="1600" b="0" i="0" u="none" strike="noStrike" cap="none">
                <a:solidFill>
                  <a:schemeClr val="dk1"/>
                </a:solidFill>
                <a:latin typeface="Calibri"/>
                <a:ea typeface="Calibri"/>
                <a:cs typeface="Calibri"/>
                <a:sym typeface="Calibri"/>
              </a:rPr>
              <a:t>df/f &lt; 0.25</a:t>
            </a:r>
          </a:p>
          <a:p>
            <a:pPr marL="914400" marR="0" lvl="1" indent="-431800" algn="l" rtl="0">
              <a:lnSpc>
                <a:spcPct val="115000"/>
              </a:lnSpc>
              <a:spcBef>
                <a:spcPts val="0"/>
              </a:spcBef>
              <a:spcAft>
                <a:spcPts val="0"/>
              </a:spcAft>
              <a:buClr>
                <a:schemeClr val="dk2"/>
              </a:buClr>
              <a:buSzPts val="1600"/>
              <a:buFont typeface="Calibri"/>
              <a:buNone/>
            </a:pPr>
            <a:r>
              <a:rPr lang="en-US" sz="1600" b="0" i="0" u="none" strike="noStrike" cap="none">
                <a:solidFill>
                  <a:schemeClr val="dk1"/>
                </a:solidFill>
                <a:latin typeface="Calibri"/>
                <a:ea typeface="Calibri"/>
                <a:cs typeface="Calibri"/>
                <a:sym typeface="Calibri"/>
              </a:rPr>
              <a:t>B</a:t>
            </a:r>
            <a:r>
              <a:rPr lang="en-US" sz="1600" b="0" i="0" u="none" strike="noStrike" cap="none" baseline="-25000">
                <a:solidFill>
                  <a:schemeClr val="dk1"/>
                </a:solidFill>
                <a:latin typeface="Calibri"/>
                <a:ea typeface="Calibri"/>
                <a:cs typeface="Calibri"/>
                <a:sym typeface="Calibri"/>
              </a:rPr>
              <a:t>peak</a:t>
            </a:r>
            <a:r>
              <a:rPr lang="en-US" sz="1600" b="0" i="0" u="none" strike="noStrike" cap="none">
                <a:solidFill>
                  <a:schemeClr val="dk1"/>
                </a:solidFill>
                <a:latin typeface="Calibri"/>
                <a:ea typeface="Calibri"/>
                <a:cs typeface="Calibri"/>
                <a:sym typeface="Calibri"/>
              </a:rPr>
              <a:t> &gt; 0.5 nT</a:t>
            </a:r>
          </a:p>
          <a:p>
            <a:pPr marL="457200" marR="0" lvl="0" indent="-457200" algn="l" rtl="0">
              <a:lnSpc>
                <a:spcPct val="115000"/>
              </a:lnSpc>
              <a:spcBef>
                <a:spcPts val="0"/>
              </a:spcBef>
              <a:spcAft>
                <a:spcPts val="0"/>
              </a:spcAft>
              <a:buClr>
                <a:schemeClr val="dk2"/>
              </a:buClr>
              <a:buSzPts val="1800"/>
              <a:buFont typeface="Calibri"/>
              <a:buNone/>
            </a:pPr>
            <a:r>
              <a:rPr lang="en-US" sz="1800" b="0" i="0" u="none" strike="noStrike" cap="none">
                <a:solidFill>
                  <a:schemeClr val="dk1"/>
                </a:solidFill>
                <a:latin typeface="Calibri"/>
                <a:ea typeface="Calibri"/>
                <a:cs typeface="Calibri"/>
                <a:sym typeface="Calibri"/>
              </a:rPr>
              <a:t>Save Intervals</a:t>
            </a:r>
          </a:p>
        </p:txBody>
      </p:sp>
      <p:sp>
        <p:nvSpPr>
          <p:cNvPr id="407" name="Shape 407"/>
          <p:cNvSpPr/>
          <p:nvPr/>
        </p:nvSpPr>
        <p:spPr>
          <a:xfrm rot="5400000">
            <a:off x="6976350" y="569825"/>
            <a:ext cx="243000" cy="1110000"/>
          </a:xfrm>
          <a:prstGeom prst="leftBrace">
            <a:avLst>
              <a:gd name="adj1" fmla="val 54063"/>
              <a:gd name="adj2" fmla="val 49991"/>
            </a:avLst>
          </a:prstGeom>
          <a:noFill/>
          <a:ln w="28575"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Shape 408"/>
          <p:cNvSpPr txBox="1"/>
          <p:nvPr/>
        </p:nvSpPr>
        <p:spPr>
          <a:xfrm>
            <a:off x="5753850" y="167175"/>
            <a:ext cx="2688000" cy="803700"/>
          </a:xfrm>
          <a:prstGeom prst="rect">
            <a:avLst/>
          </a:prstGeom>
          <a:noFill/>
          <a:ln>
            <a:noFill/>
          </a:ln>
        </p:spPr>
        <p:txBody>
          <a:bodyPr wrap="square" lIns="91425" tIns="91425" rIns="91425" bIns="91425" anchor="t" anchorCtr="0">
            <a:noAutofit/>
          </a:bodyPr>
          <a:lstStyle/>
          <a:p>
            <a:pPr marL="0" marR="0" lvl="0" indent="-101600" algn="ctr" rtl="0">
              <a:lnSpc>
                <a:spcPct val="100000"/>
              </a:lnSpc>
              <a:spcBef>
                <a:spcPts val="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GOES-12 (East) Observes </a:t>
            </a:r>
          </a:p>
          <a:p>
            <a:pPr marL="0" marR="0" lvl="0" indent="-101600" algn="ctr" rtl="0">
              <a:lnSpc>
                <a:spcPct val="100000"/>
              </a:lnSpc>
              <a:spcBef>
                <a:spcPts val="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ULF Pc4-5 for 5 Hours in the ~Poloidal (v) component</a:t>
            </a:r>
          </a:p>
        </p:txBody>
      </p:sp>
      <p:sp>
        <p:nvSpPr>
          <p:cNvPr id="409" name="Shape 409"/>
          <p:cNvSpPr/>
          <p:nvPr/>
        </p:nvSpPr>
        <p:spPr>
          <a:xfrm>
            <a:off x="6542700" y="1528600"/>
            <a:ext cx="1110300" cy="1423500"/>
          </a:xfrm>
          <a:prstGeom prst="rect">
            <a:avLst/>
          </a:prstGeom>
          <a:noFill/>
          <a:ln w="28575" cap="flat" cmpd="sng">
            <a:solidFill>
              <a:srgbClr val="4A86E8"/>
            </a:solidFill>
            <a:prstDash val="solid"/>
            <a:round/>
            <a:headEnd type="none" w="med" len="med"/>
            <a:tailEnd type="none" w="med" len="med"/>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10" name="Shape 410"/>
          <p:cNvCxnSpPr/>
          <p:nvPr/>
        </p:nvCxnSpPr>
        <p:spPr>
          <a:xfrm rot="10800000" flipH="1">
            <a:off x="5830675" y="2235500"/>
            <a:ext cx="635700" cy="3300"/>
          </a:xfrm>
          <a:prstGeom prst="straightConnector1">
            <a:avLst/>
          </a:prstGeom>
          <a:noFill/>
          <a:ln w="28575" cap="flat" cmpd="sng">
            <a:solidFill>
              <a:srgbClr val="4A86E8"/>
            </a:solidFill>
            <a:prstDash val="solid"/>
            <a:round/>
            <a:headEnd type="none" w="med" len="med"/>
            <a:tailEnd type="triangle" w="lg" len="lg"/>
          </a:ln>
        </p:spPr>
      </p:cxnSp>
      <p:cxnSp>
        <p:nvCxnSpPr>
          <p:cNvPr id="411" name="Shape 411"/>
          <p:cNvCxnSpPr/>
          <p:nvPr/>
        </p:nvCxnSpPr>
        <p:spPr>
          <a:xfrm>
            <a:off x="5850200" y="2244175"/>
            <a:ext cx="630600" cy="439200"/>
          </a:xfrm>
          <a:prstGeom prst="straightConnector1">
            <a:avLst/>
          </a:prstGeom>
          <a:noFill/>
          <a:ln w="28575" cap="flat" cmpd="sng">
            <a:solidFill>
              <a:srgbClr val="4A86E8"/>
            </a:solidFill>
            <a:prstDash val="solid"/>
            <a:round/>
            <a:headEnd type="none" w="med" len="med"/>
            <a:tailEnd type="triangle" w="lg" len="lg"/>
          </a:ln>
        </p:spPr>
      </p:cxnSp>
      <p:sp>
        <p:nvSpPr>
          <p:cNvPr id="412" name="Shape 412"/>
          <p:cNvSpPr txBox="1"/>
          <p:nvPr/>
        </p:nvSpPr>
        <p:spPr>
          <a:xfrm>
            <a:off x="4568225" y="2149975"/>
            <a:ext cx="1276500" cy="213000"/>
          </a:xfrm>
          <a:prstGeom prst="rect">
            <a:avLst/>
          </a:prstGeom>
          <a:solidFill>
            <a:srgbClr val="FFFFFF"/>
          </a:solidFill>
          <a:ln w="28575" cap="flat" cmpd="sng">
            <a:solidFill>
              <a:srgbClr val="9900FF"/>
            </a:solidFill>
            <a:prstDash val="solid"/>
            <a:round/>
            <a:headEnd type="none" w="med" len="med"/>
            <a:tailEnd type="none" w="med" len="med"/>
          </a:ln>
        </p:spPr>
        <p:txBody>
          <a:bodyPr wrap="square" lIns="91425" tIns="91425" rIns="91425" bIns="91425" anchor="ctr" anchorCtr="0">
            <a:noAutofit/>
          </a:bodyPr>
          <a:lstStyle/>
          <a:p>
            <a:pPr marL="0" marR="0" lvl="0" indent="-8890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ULF detected</a:t>
            </a:r>
          </a:p>
        </p:txBody>
      </p:sp>
      <p:sp>
        <p:nvSpPr>
          <p:cNvPr id="413" name="Shape 413"/>
          <p:cNvSpPr txBox="1"/>
          <p:nvPr/>
        </p:nvSpPr>
        <p:spPr>
          <a:xfrm>
            <a:off x="3113500" y="1475050"/>
            <a:ext cx="483600" cy="3532200"/>
          </a:xfrm>
          <a:prstGeom prst="rect">
            <a:avLst/>
          </a:prstGeom>
          <a:solidFill>
            <a:srgbClr val="FFFFFF"/>
          </a:solidFill>
          <a:ln>
            <a:noFill/>
          </a:ln>
        </p:spPr>
        <p:txBody>
          <a:bodyPr wrap="square" lIns="91425" tIns="91425" rIns="91425" bIns="91425" anchor="t" anchorCtr="0">
            <a:noAutofit/>
          </a:bodyPr>
          <a:lstStyle/>
          <a:p>
            <a:pPr marL="0" marR="0" lvl="0" indent="-7620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Arial"/>
              <a:ea typeface="Arial"/>
              <a:cs typeface="Arial"/>
              <a:sym typeface="Arial"/>
            </a:endParaRPr>
          </a:p>
          <a:p>
            <a:pPr marL="0" marR="0" lvl="0" indent="-7620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dB</a:t>
            </a:r>
          </a:p>
          <a:p>
            <a:pPr marL="0" marR="0" lvl="0" indent="-7620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Arial"/>
              <a:ea typeface="Arial"/>
              <a:cs typeface="Arial"/>
              <a:sym typeface="Arial"/>
            </a:endParaRPr>
          </a:p>
          <a:p>
            <a:pPr marL="0" marR="0" lvl="0" indent="-7620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ULF</a:t>
            </a:r>
          </a:p>
          <a:p>
            <a:pPr marL="0" marR="0" lvl="0" indent="-7620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Arial"/>
              <a:ea typeface="Arial"/>
              <a:cs typeface="Arial"/>
              <a:sym typeface="Arial"/>
            </a:endParaRPr>
          </a:p>
          <a:p>
            <a:pPr marL="0" marR="0" lvl="0" indent="-7620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Arial"/>
              <a:ea typeface="Arial"/>
              <a:cs typeface="Arial"/>
              <a:sym typeface="Arial"/>
            </a:endParaRPr>
          </a:p>
          <a:p>
            <a:pPr marL="0" marR="0" lvl="0" indent="-7620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Bv</a:t>
            </a:r>
          </a:p>
          <a:p>
            <a:pPr marL="0" marR="0" lvl="0" indent="-7620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Arial"/>
              <a:ea typeface="Arial"/>
              <a:cs typeface="Arial"/>
              <a:sym typeface="Arial"/>
            </a:endParaRPr>
          </a:p>
          <a:p>
            <a:pPr marL="0" marR="0" lvl="0" indent="-7620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Arial"/>
              <a:ea typeface="Arial"/>
              <a:cs typeface="Arial"/>
              <a:sym typeface="Arial"/>
            </a:endParaRPr>
          </a:p>
          <a:p>
            <a:pPr marL="0" marR="0" lvl="0" indent="-7620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Bd</a:t>
            </a:r>
          </a:p>
          <a:p>
            <a:pPr marL="0" marR="0" lvl="0" indent="-7620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Arial"/>
              <a:ea typeface="Arial"/>
              <a:cs typeface="Arial"/>
              <a:sym typeface="Arial"/>
            </a:endParaRPr>
          </a:p>
          <a:p>
            <a:pPr marL="0" marR="0" lvl="0" indent="-7620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Arial"/>
              <a:ea typeface="Arial"/>
              <a:cs typeface="Arial"/>
              <a:sym typeface="Arial"/>
            </a:endParaRPr>
          </a:p>
          <a:p>
            <a:pPr marL="0" marR="0" lvl="0" indent="-7620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Bh</a:t>
            </a:r>
          </a:p>
          <a:p>
            <a:pPr marL="0" marR="0" lvl="0" indent="-7620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Arial"/>
              <a:ea typeface="Arial"/>
              <a:cs typeface="Arial"/>
              <a:sym typeface="Arial"/>
            </a:endParaRPr>
          </a:p>
          <a:p>
            <a:pPr marL="0" marR="0" lvl="0" indent="-7620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Arial"/>
              <a:ea typeface="Arial"/>
              <a:cs typeface="Arial"/>
              <a:sym typeface="Arial"/>
            </a:endParaRPr>
          </a:p>
          <a:p>
            <a:pPr marL="0" marR="0" lvl="0" indent="-7620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Bt</a:t>
            </a:r>
          </a:p>
        </p:txBody>
      </p:sp>
      <p:grpSp>
        <p:nvGrpSpPr>
          <p:cNvPr id="414" name="Shape 414"/>
          <p:cNvGrpSpPr/>
          <p:nvPr/>
        </p:nvGrpSpPr>
        <p:grpSpPr>
          <a:xfrm>
            <a:off x="3422424" y="1216975"/>
            <a:ext cx="5199649" cy="3743377"/>
            <a:chOff x="3422424" y="1369375"/>
            <a:chExt cx="5199649" cy="3743377"/>
          </a:xfrm>
        </p:grpSpPr>
        <p:grpSp>
          <p:nvGrpSpPr>
            <p:cNvPr id="415" name="Shape 415"/>
            <p:cNvGrpSpPr/>
            <p:nvPr/>
          </p:nvGrpSpPr>
          <p:grpSpPr>
            <a:xfrm>
              <a:off x="3422424" y="1369375"/>
              <a:ext cx="5199649" cy="3743377"/>
              <a:chOff x="3422424" y="1369375"/>
              <a:chExt cx="5199649" cy="3743377"/>
            </a:xfrm>
          </p:grpSpPr>
          <p:pic>
            <p:nvPicPr>
              <p:cNvPr id="416" name="Shape 416"/>
              <p:cNvPicPr preferRelativeResize="0"/>
              <p:nvPr/>
            </p:nvPicPr>
            <p:blipFill rotWithShape="1">
              <a:blip r:embed="rId3">
                <a:alphaModFix/>
              </a:blip>
              <a:srcRect l="54492" r="25592" b="58741"/>
              <a:stretch/>
            </p:blipFill>
            <p:spPr>
              <a:xfrm>
                <a:off x="5540226" y="1369375"/>
                <a:ext cx="3081847" cy="3743377"/>
              </a:xfrm>
              <a:prstGeom prst="rect">
                <a:avLst/>
              </a:prstGeom>
              <a:noFill/>
              <a:ln w="28575" cap="flat" cmpd="sng">
                <a:solidFill>
                  <a:srgbClr val="9900FF"/>
                </a:solidFill>
                <a:prstDash val="solid"/>
                <a:round/>
                <a:headEnd type="none" w="med" len="med"/>
                <a:tailEnd type="none" w="med" len="med"/>
              </a:ln>
            </p:spPr>
          </p:pic>
          <p:sp>
            <p:nvSpPr>
              <p:cNvPr id="417" name="Shape 417"/>
              <p:cNvSpPr txBox="1"/>
              <p:nvPr/>
            </p:nvSpPr>
            <p:spPr>
              <a:xfrm>
                <a:off x="3422424" y="1829625"/>
                <a:ext cx="2088000" cy="857400"/>
              </a:xfrm>
              <a:prstGeom prst="rect">
                <a:avLst/>
              </a:prstGeom>
              <a:solidFill>
                <a:srgbClr val="FFFFFF"/>
              </a:solidFill>
              <a:ln w="28575" cap="flat" cmpd="sng">
                <a:solidFill>
                  <a:srgbClr val="9900FF"/>
                </a:solidFill>
                <a:prstDash val="solid"/>
                <a:round/>
                <a:headEnd type="none" w="med" len="med"/>
                <a:tailEnd type="none" w="med" len="med"/>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Poloidal (Bv)</a:t>
                </a:r>
              </a:p>
              <a:p>
                <a:pPr marL="0" marR="0" lvl="0" indent="-8890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Toroidal (Bd)</a:t>
                </a:r>
              </a:p>
              <a:p>
                <a:pPr marL="0" marR="0" lvl="0" indent="-8890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Compress (Bh)</a:t>
                </a:r>
              </a:p>
            </p:txBody>
          </p:sp>
          <p:cxnSp>
            <p:nvCxnSpPr>
              <p:cNvPr id="418" name="Shape 418"/>
              <p:cNvCxnSpPr/>
              <p:nvPr/>
            </p:nvCxnSpPr>
            <p:spPr>
              <a:xfrm>
                <a:off x="4599700" y="2070625"/>
                <a:ext cx="938700" cy="39000"/>
              </a:xfrm>
              <a:prstGeom prst="straightConnector1">
                <a:avLst/>
              </a:prstGeom>
              <a:noFill/>
              <a:ln w="19050" cap="flat" cmpd="sng">
                <a:solidFill>
                  <a:srgbClr val="4A86E8"/>
                </a:solidFill>
                <a:prstDash val="solid"/>
                <a:round/>
                <a:headEnd type="none" w="med" len="med"/>
                <a:tailEnd type="triangle" w="lg" len="lg"/>
              </a:ln>
            </p:spPr>
          </p:cxnSp>
          <p:cxnSp>
            <p:nvCxnSpPr>
              <p:cNvPr id="419" name="Shape 419"/>
              <p:cNvCxnSpPr/>
              <p:nvPr/>
            </p:nvCxnSpPr>
            <p:spPr>
              <a:xfrm rot="10800000" flipH="1">
                <a:off x="4584600" y="2258650"/>
                <a:ext cx="947400" cy="13500"/>
              </a:xfrm>
              <a:prstGeom prst="straightConnector1">
                <a:avLst/>
              </a:prstGeom>
              <a:noFill/>
              <a:ln w="19050" cap="flat" cmpd="sng">
                <a:solidFill>
                  <a:srgbClr val="4A86E8"/>
                </a:solidFill>
                <a:prstDash val="solid"/>
                <a:round/>
                <a:headEnd type="none" w="med" len="med"/>
                <a:tailEnd type="triangle" w="lg" len="lg"/>
              </a:ln>
            </p:spPr>
          </p:cxnSp>
          <p:cxnSp>
            <p:nvCxnSpPr>
              <p:cNvPr id="420" name="Shape 420"/>
              <p:cNvCxnSpPr/>
              <p:nvPr/>
            </p:nvCxnSpPr>
            <p:spPr>
              <a:xfrm rot="10800000" flipH="1">
                <a:off x="4780525" y="2410700"/>
                <a:ext cx="751200" cy="53100"/>
              </a:xfrm>
              <a:prstGeom prst="straightConnector1">
                <a:avLst/>
              </a:prstGeom>
              <a:noFill/>
              <a:ln w="19050" cap="flat" cmpd="sng">
                <a:solidFill>
                  <a:srgbClr val="4A86E8"/>
                </a:solidFill>
                <a:prstDash val="solid"/>
                <a:round/>
                <a:headEnd type="none" w="med" len="med"/>
                <a:tailEnd type="triangle" w="lg" len="lg"/>
              </a:ln>
            </p:spPr>
          </p:cxnSp>
        </p:grpSp>
        <p:sp>
          <p:nvSpPr>
            <p:cNvPr id="421" name="Shape 421"/>
            <p:cNvSpPr txBox="1"/>
            <p:nvPr/>
          </p:nvSpPr>
          <p:spPr>
            <a:xfrm>
              <a:off x="6640050" y="3901950"/>
              <a:ext cx="915600" cy="468900"/>
            </a:xfrm>
            <a:prstGeom prst="rect">
              <a:avLst/>
            </a:prstGeom>
            <a:noFill/>
            <a:ln>
              <a:noFill/>
            </a:ln>
          </p:spPr>
          <p:txBody>
            <a:bodyPr wrap="square" lIns="91425" tIns="91425" rIns="91425" bIns="91425" anchor="ctr" anchorCtr="0">
              <a:noAutofit/>
            </a:bodyPr>
            <a:lstStyle/>
            <a:p>
              <a:pPr marL="0" marR="0" lvl="0" indent="-88900" algn="ctr"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Poloidal</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4"/>
                                        </p:tgtEl>
                                        <p:attrNameLst>
                                          <p:attrName>style.visibility</p:attrName>
                                        </p:attrNameLst>
                                      </p:cBhvr>
                                      <p:to>
                                        <p:strVal val="visible"/>
                                      </p:to>
                                    </p:set>
                                    <p:animEffect transition="in" filter="fade">
                                      <p:cBhvr>
                                        <p:cTn id="7" dur="1000"/>
                                        <p:tgtEl>
                                          <p:spTgt spid="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4321</TotalTime>
  <Words>3259</Words>
  <Application>Microsoft Macintosh PowerPoint</Application>
  <PresentationFormat>On-screen Show (16:9)</PresentationFormat>
  <Paragraphs>542</Paragraphs>
  <Slides>28</Slides>
  <Notes>27</Notes>
  <HiddenSlides>1</HiddenSlides>
  <MMClips>1</MMClips>
  <ScaleCrop>false</ScaleCrop>
  <HeadingPairs>
    <vt:vector size="6" baseType="variant">
      <vt:variant>
        <vt:lpstr>Fonts Used</vt:lpstr>
      </vt:variant>
      <vt:variant>
        <vt:i4>1</vt:i4>
      </vt:variant>
      <vt:variant>
        <vt:lpstr>Theme</vt:lpstr>
      </vt:variant>
      <vt:variant>
        <vt:i4>3</vt:i4>
      </vt:variant>
      <vt:variant>
        <vt:lpstr>Slide Titles</vt:lpstr>
      </vt:variant>
      <vt:variant>
        <vt:i4>28</vt:i4>
      </vt:variant>
    </vt:vector>
  </HeadingPairs>
  <TitlesOfParts>
    <vt:vector size="32" baseType="lpstr">
      <vt:lpstr>Arial Narrow</vt:lpstr>
      <vt:lpstr>Office Theme</vt:lpstr>
      <vt:lpstr>simple-light-2</vt:lpstr>
      <vt:lpstr>simple-light-2</vt:lpstr>
      <vt:lpstr>PowerPoint Presentation</vt:lpstr>
      <vt:lpstr>Outline</vt:lpstr>
      <vt:lpstr>History: Improvements</vt:lpstr>
      <vt:lpstr>GOES-16: A new GOES era → Early Light Event</vt:lpstr>
      <vt:lpstr>GOES-16 Event:  2017-01-11, 24 hrs</vt:lpstr>
      <vt:lpstr>GOES-16 Event:  dB, “Residual flux” 17-20 UT (11-14 LT) </vt:lpstr>
      <vt:lpstr>GOES-16: A new GOES era → First Light Event</vt:lpstr>
      <vt:lpstr>GOES MAG Unified: Objectives</vt:lpstr>
      <vt:lpstr>ULF: Automatic Classification</vt:lpstr>
      <vt:lpstr>Using a new rich dataset: ULF Pc 4-5 Waves</vt:lpstr>
      <vt:lpstr>ULF FLR: Case 1: Conjunction Study May 7, 2006</vt:lpstr>
      <vt:lpstr>Pc4-5 ULF: Declining phase of SC23 ~2001-2007</vt:lpstr>
      <vt:lpstr>Summary</vt:lpstr>
      <vt:lpstr>Acknowledgements</vt:lpstr>
      <vt:lpstr>Backup Slides</vt:lpstr>
      <vt:lpstr>GOES-13 during G16 Event:  2017-01-11, 24 hrs</vt:lpstr>
      <vt:lpstr>GOES-14 during G16 Event:  2017-01-11, 24 hrs</vt:lpstr>
      <vt:lpstr>Ground stations during Event:  2017-01-11: GILL</vt:lpstr>
      <vt:lpstr>Ground during G16 Event:  2017-01-11: GILL</vt:lpstr>
      <vt:lpstr>Ground during G16 Event:  2017-01-11: GILL</vt:lpstr>
      <vt:lpstr>Big Earth Data Initiative (BEDI)</vt:lpstr>
      <vt:lpstr>History: Research and Applications</vt:lpstr>
      <vt:lpstr>GOES MAG: Space Wx Suite</vt:lpstr>
      <vt:lpstr>Reference Archives: Validation is Key!</vt:lpstr>
      <vt:lpstr>ULF: ST-5 Test Period</vt:lpstr>
      <vt:lpstr>ULF Case 2: April 7, 2000</vt:lpstr>
      <vt:lpstr>Significant Events: Longest, May 24, 2005</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Robert Redmon</cp:lastModifiedBy>
  <cp:revision>41</cp:revision>
  <dcterms:modified xsi:type="dcterms:W3CDTF">2017-12-16T04:23:47Z</dcterms:modified>
</cp:coreProperties>
</file>