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 Redmon - NOAA Feder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471400-0603-47A4-9F6B-99A7169C6114}">
  <a:tblStyle styleId="{35471400-0603-47A4-9F6B-99A7169C611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80838" autoAdjust="0"/>
  </p:normalViewPr>
  <p:slideViewPr>
    <p:cSldViewPr snapToGrid="0" snapToObjects="1">
      <p:cViewPr varScale="1">
        <p:scale>
          <a:sx n="135" d="100"/>
          <a:sy n="135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14T19:21:51.869" idx="1">
    <p:pos x="6000" y="0"/>
    <p:text>This will be updated to include GOES-8-12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14T19:56:26.589" idx="2">
    <p:pos x="6000" y="0"/>
    <p:text>This availability figure will be updated to demonstrate the 1-minute avg and 512ms availability for GOES-8-15 to Present.
Including the major forthcoming contribution of all GOES-14 from NSOF!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3991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We </a:t>
            </a:r>
            <a:r>
              <a:rPr lang="en-US" dirty="0" smtClean="0"/>
              <a:t>are resurrecting decades of GOES full resolution magnetometer measurements.</a:t>
            </a:r>
            <a:r>
              <a:rPr lang="en-US" baseline="0" dirty="0" smtClean="0"/>
              <a:t> We’ll demonstrate it’s utility though a survey of Pc ULF waves.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Next we demonstrate the value of this rich new dataset</a:t>
            </a:r>
            <a:r>
              <a:rPr lang="en-US" baseline="0" dirty="0" smtClean="0"/>
              <a:t> in describing a FLR.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FLRs are full field line fluctuations who’s motion can be described by </a:t>
            </a:r>
            <a:r>
              <a:rPr lang="en-US" baseline="0" dirty="0" err="1" smtClean="0"/>
              <a:t>poloidal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toroidal</a:t>
            </a:r>
            <a:r>
              <a:rPr lang="en-US" baseline="0" dirty="0" smtClean="0"/>
              <a:t> oscillations.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the </a:t>
            </a:r>
            <a:r>
              <a:rPr lang="en-US" baseline="0" dirty="0" err="1" smtClean="0"/>
              <a:t>toroidal</a:t>
            </a:r>
            <a:r>
              <a:rPr lang="en-US" baseline="0" dirty="0" smtClean="0"/>
              <a:t> mode in the movie from the Univ. of Alberta.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Oscillations can be observed along the entire field line from ground through the ionosphere to the magnetosphere.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With GOES at the equator, 2nd harmonic oscillations will show as radial magnetic field deflections.</a:t>
            </a: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As demonstration of the richness </a:t>
            </a:r>
            <a:r>
              <a:rPr lang="en-US" dirty="0" smtClean="0"/>
              <a:t>of a </a:t>
            </a:r>
            <a:r>
              <a:rPr lang="en-US" dirty="0" smtClean="0"/>
              <a:t>long continuity</a:t>
            </a:r>
            <a:r>
              <a:rPr lang="en-US" baseline="0" dirty="0" smtClean="0"/>
              <a:t> GOES full resolution magnetometer dataset in </a:t>
            </a:r>
            <a:r>
              <a:rPr lang="en-US" baseline="0" dirty="0" err="1" smtClean="0"/>
              <a:t>geophysically</a:t>
            </a:r>
            <a:r>
              <a:rPr lang="en-US" baseline="0" dirty="0" smtClean="0"/>
              <a:t> relevant frames, consider the FLR observed by the low earth orbiting ST5 constellation, traversing the ionosphere wave field as reported in Le et al 2011.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Adding the </a:t>
            </a:r>
            <a:r>
              <a:rPr lang="en" dirty="0" smtClean="0"/>
              <a:t>GOES equatorial magnetosphere</a:t>
            </a:r>
            <a:r>
              <a:rPr lang="en-US" baseline="0" dirty="0" smtClean="0"/>
              <a:t> measurement allows us to further constrain the resonance.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After testing for true FLR via cross-phase techniques, we see the earth frame resonance is Pc4-5 all along the field line.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How about a database of automatically</a:t>
            </a:r>
            <a:r>
              <a:rPr lang="en-US" baseline="0" dirty="0" smtClean="0"/>
              <a:t> detected and classified ULF waves?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We’ve developed a simple Fourier methodology to locate intervals of Pc waves.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Essentially, we look for monochromatic or narrowband peaks in the power spectral density.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We plan to create a full GOES ULF database.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needed a test set</a:t>
            </a:r>
            <a:r>
              <a:rPr lang="is-IS" baseline="0" dirty="0" smtClean="0"/>
              <a:t>…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s-IS" baseline="0" dirty="0" smtClean="0"/>
              <a:t>Our scholarship student of last summer, hand analyzed all radial deflections during the 90-day ST5 mission in 2006 and found these very preliminary results.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s-IS" baseline="0" dirty="0" smtClean="0"/>
              <a:t>They were reasonably agreeable to the literature and highlighted our technique was probably good enough.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is-IS" baseline="0" dirty="0" smtClean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s-IS" baseline="0" dirty="0" smtClean="0"/>
              <a:t>Caveats/Comments:</a:t>
            </a:r>
            <a:endParaRPr lang="en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/>
              <a:t>     - 3 HSS, otherwise period was relatively quiet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/>
              <a:t>     - Onsets were detected using the VDH(v) radial only.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/>
              <a:t>     - Did not distinguish between toroidal and poloidal modes.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- Some bias/quantization (note near 1 hour in right figure).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Further demonstrating</a:t>
            </a:r>
            <a:r>
              <a:rPr lang="en-US" baseline="0" dirty="0" smtClean="0"/>
              <a:t> the potential use and richness of the new GOES full resolution magnetometer dataset, we have automatically detected ULF intervals over the 7-year declining phase of SC23.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did we find?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 Reasonable</a:t>
            </a:r>
            <a:r>
              <a:rPr lang="en-US" baseline="0" dirty="0" smtClean="0"/>
              <a:t> agreement with the equally rich literature.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" dirty="0" smtClean="0"/>
              <a:t>Solar </a:t>
            </a:r>
            <a:r>
              <a:rPr lang="en" dirty="0"/>
              <a:t>wind </a:t>
            </a:r>
            <a:r>
              <a:rPr lang="en" dirty="0" smtClean="0"/>
              <a:t>connection: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    -- </a:t>
            </a:r>
            <a:r>
              <a:rPr lang="en" dirty="0" smtClean="0"/>
              <a:t>Flanks </a:t>
            </a:r>
            <a:r>
              <a:rPr lang="en-US" dirty="0" smtClean="0"/>
              <a:t>are </a:t>
            </a:r>
            <a:r>
              <a:rPr lang="en" dirty="0" smtClean="0"/>
              <a:t>dominated </a:t>
            </a:r>
            <a:r>
              <a:rPr lang="en" dirty="0"/>
              <a:t>by toroidal mode associated with KHI </a:t>
            </a:r>
            <a:r>
              <a:rPr lang="en" dirty="0" smtClean="0"/>
              <a:t>instability</a:t>
            </a:r>
            <a:r>
              <a:rPr lang="en-US" dirty="0" smtClean="0"/>
              <a:t>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          --- </a:t>
            </a:r>
            <a:r>
              <a:rPr lang="en-US" baseline="0" dirty="0" smtClean="0"/>
              <a:t>Preference for dawn toroidal mode events </a:t>
            </a:r>
            <a:r>
              <a:rPr lang="en" dirty="0" smtClean="0"/>
              <a:t>is </a:t>
            </a:r>
            <a:r>
              <a:rPr lang="en" dirty="0"/>
              <a:t>likely due to Parker spiral as IMF is statistically more likely to be perpendicular to MP boundary at dawn</a:t>
            </a:r>
            <a:r>
              <a:rPr lang="en" dirty="0" smtClean="0"/>
              <a:t>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     -- </a:t>
            </a:r>
            <a:r>
              <a:rPr lang="en-US" dirty="0" smtClean="0"/>
              <a:t>P</a:t>
            </a:r>
            <a:r>
              <a:rPr lang="en" dirty="0" err="1" smtClean="0"/>
              <a:t>oloidal</a:t>
            </a:r>
            <a:r>
              <a:rPr lang="en" dirty="0" smtClean="0"/>
              <a:t> </a:t>
            </a:r>
            <a:r>
              <a:rPr lang="en" dirty="0"/>
              <a:t>mode due to SW Dp buffering </a:t>
            </a:r>
            <a:r>
              <a:rPr lang="en" dirty="0" smtClean="0"/>
              <a:t>magnetosphere.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Comment</a:t>
            </a:r>
            <a:r>
              <a:rPr lang="en-US" baseline="0" dirty="0" smtClean="0"/>
              <a:t> related to Largest fluctuation: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-</a:t>
            </a:r>
            <a:r>
              <a:rPr lang="en-US" sz="1100" baseline="0" dirty="0" smtClean="0"/>
              <a:t> </a:t>
            </a:r>
            <a:r>
              <a:rPr lang="en" sz="1100" dirty="0" smtClean="0"/>
              <a:t>2003 Halloween storm has many ULF intervals. Monochromatic periods are hard to identify.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The products in blue are all</a:t>
            </a:r>
            <a:r>
              <a:rPr lang="en-US" baseline="0" dirty="0" smtClean="0"/>
              <a:t> new.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PC: “The oscillations in the GOES-10 data might be associated with some kind of instability rather than with typical continuous pulsations.”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NOAA maintains</a:t>
            </a:r>
            <a:r>
              <a:rPr lang="en-US" baseline="0" dirty="0" smtClean="0"/>
              <a:t> the longest record of magnetic field observations at GEO.</a:t>
            </a: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Today we’re focusing on two constellations, GOES-8-12 w/the first s/c launched in 1994 and GOES-13-15, presently our operational fleet.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The instrumentation has been improved over these eras </a:t>
            </a:r>
            <a:r>
              <a:rPr lang="en-US" baseline="0" dirty="0" smtClean="0"/>
              <a:t>including </a:t>
            </a:r>
            <a:r>
              <a:rPr lang="en-US" baseline="0" dirty="0" smtClean="0"/>
              <a:t>a longer </a:t>
            </a:r>
            <a:r>
              <a:rPr lang="en-US" baseline="0" dirty="0" smtClean="0"/>
              <a:t>boom, and more effective bandwidth </a:t>
            </a:r>
            <a:r>
              <a:rPr lang="en-US" baseline="0" dirty="0" smtClean="0"/>
              <a:t>covering the all important ULF to a majority of the EMIC range.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We’re focusing on continuity and availability.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We are making the entire missions of GOES-8-12 512 </a:t>
            </a:r>
            <a:r>
              <a:rPr lang="en-US" dirty="0" err="1" smtClean="0"/>
              <a:t>ms</a:t>
            </a:r>
            <a:r>
              <a:rPr lang="en-US" dirty="0" smtClean="0"/>
              <a:t> data available for the first time ever,</a:t>
            </a:r>
            <a:r>
              <a:rPr lang="en-US" baseline="0" dirty="0" smtClean="0"/>
              <a:t> from late 1994 through 2010.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NOAA only uses 2 GOES spacecraft operationally at any given time. Fortunately, the magnetometer has been on and telemetering data during storage periods.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With </a:t>
            </a:r>
            <a:r>
              <a:rPr lang="en-US" baseline="0" dirty="0" smtClean="0"/>
              <a:t>respect to scientific value, note the many periods of 5, 4, and 3 spacecraft availability.</a:t>
            </a: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are we</a:t>
            </a:r>
            <a:r>
              <a:rPr lang="en-US" baseline="0" dirty="0" smtClean="0"/>
              <a:t> funding this effort?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The US Office of Science Technology Policy issued the order to improve public access to research results.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NOAA chose to respond with the Big Earth Data Initiative which funds dataset improvements from Sun to Earth.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are working on an authoritative reference archive for 20+ years.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They’ll be in </a:t>
            </a:r>
            <a:r>
              <a:rPr lang="en-US" baseline="0" dirty="0" err="1" smtClean="0"/>
              <a:t>NetCDF</a:t>
            </a:r>
            <a:r>
              <a:rPr lang="en-US" baseline="0" dirty="0" smtClean="0"/>
              <a:t> and include several space physics valuable coordinate frames and enough ephemeris information to rotate to the frame of your choice.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We’ll include known corrections and develop a processing pipeline for easily including future corrections.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We </a:t>
            </a:r>
            <a:r>
              <a:rPr lang="en-US" baseline="0" dirty="0" smtClean="0"/>
              <a:t>publish </a:t>
            </a:r>
            <a:r>
              <a:rPr lang="en-US" baseline="0" dirty="0" smtClean="0"/>
              <a:t>a description of all processing and software.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Derived products we are planning include Pc banded power and ULF wave detection and cross GOES calibration factors.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Today we will use the dipole aligned VDH frame for </a:t>
            </a:r>
            <a:r>
              <a:rPr lang="en-US" baseline="0" dirty="0" smtClean="0"/>
              <a:t>studying ULF waves.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For Reference</a:t>
            </a:r>
            <a:r>
              <a:rPr lang="en-US" baseline="0" dirty="0" smtClean="0"/>
              <a:t> Archives, Validation is Key!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We intend to include quality control browse graphics alongside the dataset and a process for detecting changes from the current “Truth Set”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Here </a:t>
            </a:r>
            <a:r>
              <a:rPr lang="en-US" baseline="0" dirty="0" smtClean="0"/>
              <a:t>we’re </a:t>
            </a:r>
            <a:r>
              <a:rPr lang="en-US" baseline="0" dirty="0" smtClean="0"/>
              <a:t>showing an example detecting an error in the EPN =&gt; GSM rotation on the bottom right and ULF wave events on the top right.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We will include several types of browse graphics so you can begin your science.</a:t>
            </a: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What about GOES in the Space</a:t>
            </a:r>
            <a:r>
              <a:rPr lang="en-US" baseline="0" dirty="0" smtClean="0"/>
              <a:t> Weather context?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The MAG is part of the SEM space environment suite.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For example, during the Halloween Storm of 2003, GOES observed several X-class flares, solar energetic proton events and geosynchronous magnetopause crossings.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We’re thinking about the value of these measurements for studies including the ring current, radiation belts, field aligned conjunctions, plasma waves, magnetic modeling, storm and substorm dynamics and spacecraft </a:t>
            </a:r>
            <a:r>
              <a:rPr lang="en-US" baseline="0" dirty="0" smtClean="0"/>
              <a:t>inter-calibration</a:t>
            </a:r>
            <a:r>
              <a:rPr lang="en-US" baseline="0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Thus, your feedback is critical for the best outcome!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0000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250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0848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New GOES High-Resolution Magnetic Measurements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Characterization of </a:t>
            </a:r>
            <a:r>
              <a:rPr lang="en" sz="3600" dirty="0" smtClean="0"/>
              <a:t>ULF Waves</a:t>
            </a:r>
            <a:r>
              <a:rPr lang="en-US" sz="3600" dirty="0" smtClean="0"/>
              <a:t> (Pc 4-5)</a:t>
            </a:r>
            <a:endParaRPr lang="en" sz="3600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175" y="76200"/>
            <a:ext cx="996625" cy="9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5" y="108950"/>
            <a:ext cx="2098800" cy="1035000"/>
          </a:xfrm>
          <a:prstGeom prst="rect">
            <a:avLst/>
          </a:prstGeom>
          <a:noFill/>
          <a:ln w="19050" cap="flat" cmpd="sng">
            <a:solidFill>
              <a:srgbClr val="1F497D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4725" y="76200"/>
            <a:ext cx="1389874" cy="1100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7713200" y="4553600"/>
            <a:ext cx="1430700" cy="5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April 24, 2017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EGU2017-7870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38247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R.J. Redmon, T.M. Loto’aniu, P.J. Chi, A. Abdelqader, H.J. Singer, A. Boudouridis, M. Tilton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(Rob.Redmon@noaa.gov)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054900" y="1259155"/>
            <a:ext cx="2949641" cy="99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Low Altitude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LEO high-latitude spacecraft such as ST-5 </a:t>
            </a:r>
            <a:r>
              <a:rPr lang="en-US" dirty="0" smtClean="0">
                <a:solidFill>
                  <a:srgbClr val="000000"/>
                </a:solidFill>
              </a:rPr>
              <a:t>transverse </a:t>
            </a:r>
            <a:r>
              <a:rPr lang="en-US" dirty="0" err="1" smtClean="0">
                <a:solidFill>
                  <a:srgbClr val="000000"/>
                </a:solidFill>
              </a:rPr>
              <a:t>wavefield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[3].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2475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Using a new </a:t>
            </a:r>
            <a:r>
              <a:rPr lang="en-US" b="1" dirty="0" smtClean="0"/>
              <a:t>rich</a:t>
            </a:r>
            <a:r>
              <a:rPr lang="en-US" dirty="0" smtClean="0"/>
              <a:t> dataset: ULF Pc 4-5 Waves</a:t>
            </a:r>
            <a:endParaRPr lang="en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59300" y="415939"/>
            <a:ext cx="4385100" cy="4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Theoretical: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Global Oscillations</a:t>
            </a:r>
          </a:p>
        </p:txBody>
      </p:sp>
      <p:sp>
        <p:nvSpPr>
          <p:cNvPr id="184" name="Shape 184" title="Field_Line_Resonances.mov"/>
          <p:cNvSpPr/>
          <p:nvPr/>
        </p:nvSpPr>
        <p:spPr>
          <a:xfrm>
            <a:off x="6171700" y="2043700"/>
            <a:ext cx="2914174" cy="2185650"/>
          </a:xfrm>
          <a:prstGeom prst="rect">
            <a:avLst/>
          </a:prstGeom>
          <a:noFill/>
          <a:ln>
            <a:noFill/>
          </a:ln>
        </p:spPr>
      </p:sp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l="3159" r="3494"/>
          <a:stretch/>
        </p:blipFill>
        <p:spPr>
          <a:xfrm>
            <a:off x="0" y="1127760"/>
            <a:ext cx="2966720" cy="339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59300" y="4417075"/>
            <a:ext cx="2703000" cy="795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000" dirty="0">
                <a:solidFill>
                  <a:schemeClr val="dk1"/>
                </a:solidFill>
              </a:rPr>
              <a:t>F</a:t>
            </a:r>
            <a:r>
              <a:rPr lang="en" sz="1000" dirty="0">
                <a:solidFill>
                  <a:schemeClr val="dk1"/>
                </a:solidFill>
              </a:rPr>
              <a:t>ield line oscillation in the </a:t>
            </a:r>
            <a:r>
              <a:rPr lang="en-US" sz="1000" dirty="0">
                <a:solidFill>
                  <a:schemeClr val="dk1"/>
                </a:solidFill>
              </a:rPr>
              <a:t>2 </a:t>
            </a:r>
            <a:r>
              <a:rPr lang="en" sz="1000" dirty="0">
                <a:solidFill>
                  <a:schemeClr val="dk1"/>
                </a:solidFill>
              </a:rPr>
              <a:t>lowest frequency toroidal (left) and poloidal (right) modes</a:t>
            </a:r>
            <a:r>
              <a:rPr lang="en" sz="1000" dirty="0" smtClean="0">
                <a:solidFill>
                  <a:schemeClr val="dk1"/>
                </a:solidFill>
              </a:rPr>
              <a:t>.</a:t>
            </a:r>
            <a:r>
              <a:rPr lang="en-US" sz="1000" dirty="0" smtClean="0">
                <a:solidFill>
                  <a:schemeClr val="dk1"/>
                </a:solidFill>
              </a:rPr>
              <a:t> (From </a:t>
            </a:r>
            <a:r>
              <a:rPr lang="en" sz="1000" dirty="0" smtClean="0">
                <a:solidFill>
                  <a:schemeClr val="dk1"/>
                </a:solidFill>
              </a:rPr>
              <a:t>Hughes </a:t>
            </a:r>
            <a:r>
              <a:rPr lang="en" sz="1000" dirty="0">
                <a:solidFill>
                  <a:schemeClr val="dk1"/>
                </a:solidFill>
              </a:rPr>
              <a:t>et al. 1979 [2</a:t>
            </a:r>
            <a:r>
              <a:rPr lang="en" sz="1000" dirty="0" smtClean="0">
                <a:solidFill>
                  <a:schemeClr val="dk1"/>
                </a:solidFill>
              </a:rPr>
              <a:t>]</a:t>
            </a:r>
            <a:r>
              <a:rPr lang="en-US" sz="1000" dirty="0" smtClean="0">
                <a:solidFill>
                  <a:schemeClr val="dk1"/>
                </a:solidFill>
              </a:rPr>
              <a:t>)</a:t>
            </a:r>
            <a:endParaRPr lang="en" sz="1000" dirty="0">
              <a:solidFill>
                <a:schemeClr val="dk1"/>
              </a:solidFill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l="-1" r="44141" b="10809"/>
          <a:stretch/>
        </p:blipFill>
        <p:spPr>
          <a:xfrm>
            <a:off x="3159760" y="2259616"/>
            <a:ext cx="2722880" cy="1969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075220" y="4058589"/>
            <a:ext cx="2004780" cy="470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From </a:t>
            </a:r>
            <a:r>
              <a:rPr lang="en" sz="1200" dirty="0" smtClean="0"/>
              <a:t>L</a:t>
            </a:r>
            <a:r>
              <a:rPr lang="en-US" sz="1200" dirty="0" smtClean="0"/>
              <a:t>e</a:t>
            </a:r>
            <a:r>
              <a:rPr lang="en" sz="1200" dirty="0" smtClean="0"/>
              <a:t> </a:t>
            </a:r>
            <a:r>
              <a:rPr lang="en" sz="1200" dirty="0"/>
              <a:t>et al. 2011 [3].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054900" y="4305550"/>
            <a:ext cx="5852400" cy="99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GEO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Magnetospheric observations, such as from GOES-12 obs ~Pc4-5 ULF.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054900" y="446355"/>
            <a:ext cx="5852400" cy="122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Observations: Ground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For the example </a:t>
            </a:r>
            <a:r>
              <a:rPr lang="en-US" dirty="0" smtClean="0">
                <a:solidFill>
                  <a:srgbClr val="000000"/>
                </a:solidFill>
              </a:rPr>
              <a:t>next</a:t>
            </a:r>
            <a:r>
              <a:rPr lang="en" dirty="0" smtClean="0">
                <a:solidFill>
                  <a:srgbClr val="000000"/>
                </a:solidFill>
              </a:rPr>
              <a:t>, </a:t>
            </a:r>
            <a:r>
              <a:rPr lang="en" dirty="0">
                <a:solidFill>
                  <a:srgbClr val="000000"/>
                </a:solidFill>
              </a:rPr>
              <a:t>ground stations on GEO field line, </a:t>
            </a:r>
            <a:r>
              <a:rPr lang="en" dirty="0" smtClean="0">
                <a:solidFill>
                  <a:srgbClr val="000000"/>
                </a:solidFill>
              </a:rPr>
              <a:t>observe </a:t>
            </a:r>
            <a:r>
              <a:rPr lang="en" dirty="0">
                <a:solidFill>
                  <a:srgbClr val="000000"/>
                </a:solidFill>
              </a:rPr>
              <a:t>Pc4-5 ULF. Phase cross coherence can be used to confirm FLR nature.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6162700" y="4229350"/>
            <a:ext cx="29142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1200" dirty="0" smtClean="0"/>
              <a:t>Credit: </a:t>
            </a:r>
            <a:r>
              <a:rPr lang="en" sz="1200" dirty="0"/>
              <a:t>Andy Kyle, University of Alberta)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134250" y="1308350"/>
            <a:ext cx="29427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 smtClean="0"/>
              <a:t>Ex: FLR </a:t>
            </a:r>
            <a:r>
              <a:rPr lang="en" b="1" dirty="0" smtClean="0"/>
              <a:t>Toroidal </a:t>
            </a:r>
            <a:r>
              <a:rPr lang="en" b="1" dirty="0"/>
              <a:t>Mode</a:t>
            </a:r>
          </a:p>
        </p:txBody>
      </p:sp>
      <p:pic>
        <p:nvPicPr>
          <p:cNvPr id="2" name="Field_Line_Resonances.mo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4541" y="1670056"/>
            <a:ext cx="3139460" cy="261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2338" y="3342691"/>
            <a:ext cx="5737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PBQ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590" y="3190291"/>
            <a:ext cx="51393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ST5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1810" y="3647491"/>
            <a:ext cx="6770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G12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6255" y="3987520"/>
            <a:ext cx="6770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G12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29805" y="2788640"/>
            <a:ext cx="6770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ST5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ULF FLR: Case 1: </a:t>
            </a:r>
            <a:r>
              <a:rPr lang="en" i="1"/>
              <a:t>Conjunction Study May 7, 2006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4542900" cy="4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high-m number, Poloidal mode event near Noon on May 7, 2006 presents an example, confirming theoretical predictions of wave propagation from the magnetosphere to the ground [3,4,5].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4A86E8"/>
                </a:solidFill>
              </a:rPr>
              <a:t>Ground</a:t>
            </a:r>
            <a:r>
              <a:rPr lang="en" dirty="0"/>
              <a:t>: Station Post de-la-Baleine (PBQ)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PBQ (65MLat, 352MLon) Pc4-5, ~4.4 mHz, +/-3.1 nT mainly in HDZ(z). FLR nature was confirmed in [3] using cross-phase technique.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4A86E8"/>
                </a:solidFill>
              </a:rPr>
              <a:t>Low Altitude</a:t>
            </a:r>
            <a:r>
              <a:rPr lang="en" dirty="0"/>
              <a:t>: Satellite ST-5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ST5 ~70mHz, +/-20 nT waves in transverse (maximum variance) component (dBk).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Waves were observed in Pc1-2 band, but are Doppler shifted Pc4-5 waves, i.e. they are 5.3+/-1.9 mHz in the Earth frame [3,4].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4A86E8"/>
                </a:solidFill>
              </a:rPr>
              <a:t>GEO</a:t>
            </a:r>
            <a:r>
              <a:rPr lang="en" dirty="0"/>
              <a:t>: GOES-12 (East)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dirty="0"/>
              <a:t>G12 (357 MLon) Pc4-5, ~5.3 mHz, +/-3 nT waves mostly in VDH(v,h) components (in phase).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4346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r="4278"/>
          <a:stretch/>
        </p:blipFill>
        <p:spPr>
          <a:xfrm>
            <a:off x="4854475" y="670200"/>
            <a:ext cx="3977825" cy="165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l="3651"/>
          <a:stretch/>
        </p:blipFill>
        <p:spPr>
          <a:xfrm>
            <a:off x="5143499" y="2360173"/>
            <a:ext cx="3877649" cy="13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5075" y="3715200"/>
            <a:ext cx="4095073" cy="11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 rot="-5400000">
            <a:off x="7931550" y="1356650"/>
            <a:ext cx="1935900" cy="1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/>
              <a:t>Courtesy GCS, NRCan (3).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218350" y="619075"/>
            <a:ext cx="613800" cy="4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PBQ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523150" y="2295475"/>
            <a:ext cx="613800" cy="4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ST-5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294550" y="3819475"/>
            <a:ext cx="1047900" cy="4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GOES-12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7531" r="6000" b="6950"/>
          <a:stretch/>
        </p:blipFill>
        <p:spPr>
          <a:xfrm>
            <a:off x="3422425" y="1474925"/>
            <a:ext cx="5598720" cy="35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ULF: Automatic Classification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3051600" cy="4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Methodology Fourier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Detrend </a:t>
            </a:r>
            <a:r>
              <a:rPr lang="en"/>
              <a:t>db = B - &lt;B&gt;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PSD Spectrogram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Tukey window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90% overlap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3 Pc5 periods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df ~ 0.6 mHz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dt ~ 3 minutes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Simple peak detection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df/f &lt; 0.25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B</a:t>
            </a:r>
            <a:r>
              <a:rPr lang="en" sz="1600" baseline="-25000"/>
              <a:t>peak</a:t>
            </a:r>
            <a:r>
              <a:rPr lang="en" sz="1600"/>
              <a:t> &gt; 0.5 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Save Intervals</a:t>
            </a:r>
          </a:p>
        </p:txBody>
      </p:sp>
      <p:sp>
        <p:nvSpPr>
          <p:cNvPr id="215" name="Shape 215"/>
          <p:cNvSpPr/>
          <p:nvPr/>
        </p:nvSpPr>
        <p:spPr>
          <a:xfrm rot="5400000">
            <a:off x="6976350" y="569825"/>
            <a:ext cx="243000" cy="1110000"/>
          </a:xfrm>
          <a:prstGeom prst="leftBrace">
            <a:avLst>
              <a:gd name="adj1" fmla="val 54063"/>
              <a:gd name="adj2" fmla="val 49991"/>
            </a:avLst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5726825" y="290350"/>
            <a:ext cx="2688000" cy="8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GOES-12 (East) Observes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ULF Pc4-5 for 5 Hours in the ~Poloidal (v) component</a:t>
            </a:r>
          </a:p>
        </p:txBody>
      </p:sp>
      <p:sp>
        <p:nvSpPr>
          <p:cNvPr id="217" name="Shape 217"/>
          <p:cNvSpPr/>
          <p:nvPr/>
        </p:nvSpPr>
        <p:spPr>
          <a:xfrm>
            <a:off x="6542700" y="1528600"/>
            <a:ext cx="1110300" cy="14235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8" name="Shape 218"/>
          <p:cNvCxnSpPr/>
          <p:nvPr/>
        </p:nvCxnSpPr>
        <p:spPr>
          <a:xfrm rot="10800000" flipH="1">
            <a:off x="5830675" y="2235500"/>
            <a:ext cx="635700" cy="33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5850200" y="2244175"/>
            <a:ext cx="630600" cy="4392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4568225" y="2149975"/>
            <a:ext cx="1276500" cy="213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ULF detected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113500" y="1475050"/>
            <a:ext cx="483600" cy="35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dB</a:t>
            </a:r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ULF</a:t>
            </a:r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Bv</a:t>
            </a:r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Bd</a:t>
            </a:r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Bh</a:t>
            </a:r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endParaRPr sz="1200" b="1"/>
          </a:p>
          <a:p>
            <a:pPr lvl="0">
              <a:spcBef>
                <a:spcPts val="0"/>
              </a:spcBef>
              <a:buNone/>
            </a:pPr>
            <a:r>
              <a:rPr lang="en" sz="1200" b="1"/>
              <a:t>Bt</a:t>
            </a:r>
          </a:p>
        </p:txBody>
      </p:sp>
      <p:grpSp>
        <p:nvGrpSpPr>
          <p:cNvPr id="222" name="Shape 222"/>
          <p:cNvGrpSpPr/>
          <p:nvPr/>
        </p:nvGrpSpPr>
        <p:grpSpPr>
          <a:xfrm>
            <a:off x="3422424" y="1216975"/>
            <a:ext cx="5199649" cy="3743377"/>
            <a:chOff x="3422424" y="1369375"/>
            <a:chExt cx="5199649" cy="3743377"/>
          </a:xfrm>
        </p:grpSpPr>
        <p:grpSp>
          <p:nvGrpSpPr>
            <p:cNvPr id="223" name="Shape 223"/>
            <p:cNvGrpSpPr/>
            <p:nvPr/>
          </p:nvGrpSpPr>
          <p:grpSpPr>
            <a:xfrm>
              <a:off x="3422424" y="1369375"/>
              <a:ext cx="5199649" cy="3743377"/>
              <a:chOff x="3422424" y="1369375"/>
              <a:chExt cx="5199649" cy="3743377"/>
            </a:xfrm>
          </p:grpSpPr>
          <p:pic>
            <p:nvPicPr>
              <p:cNvPr id="224" name="Shape 224"/>
              <p:cNvPicPr preferRelativeResize="0"/>
              <p:nvPr/>
            </p:nvPicPr>
            <p:blipFill rotWithShape="1">
              <a:blip r:embed="rId3">
                <a:alphaModFix/>
              </a:blip>
              <a:srcRect l="54492" r="25593" b="58742"/>
              <a:stretch/>
            </p:blipFill>
            <p:spPr>
              <a:xfrm>
                <a:off x="5540226" y="1369375"/>
                <a:ext cx="3081847" cy="3743377"/>
              </a:xfrm>
              <a:prstGeom prst="rect">
                <a:avLst/>
              </a:prstGeom>
              <a:noFill/>
              <a:ln w="28575" cap="flat" cmpd="sng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25" name="Shape 225"/>
              <p:cNvSpPr txBox="1"/>
              <p:nvPr/>
            </p:nvSpPr>
            <p:spPr>
              <a:xfrm>
                <a:off x="3422424" y="1829625"/>
                <a:ext cx="2088000" cy="857400"/>
              </a:xfrm>
              <a:prstGeom prst="rect">
                <a:avLst/>
              </a:prstGeom>
              <a:solidFill>
                <a:srgbClr val="FFFFFF"/>
              </a:solidFill>
              <a:ln w="28575" cap="flat" cmpd="sng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Poloidal (Bv)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Toroidal (Bd)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/>
                  <a:t>Compress (Bh)</a:t>
                </a:r>
              </a:p>
            </p:txBody>
          </p:sp>
          <p:cxnSp>
            <p:nvCxnSpPr>
              <p:cNvPr id="226" name="Shape 226"/>
              <p:cNvCxnSpPr/>
              <p:nvPr/>
            </p:nvCxnSpPr>
            <p:spPr>
              <a:xfrm>
                <a:off x="4599700" y="2070625"/>
                <a:ext cx="938700" cy="39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A86E8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27" name="Shape 227"/>
              <p:cNvCxnSpPr/>
              <p:nvPr/>
            </p:nvCxnSpPr>
            <p:spPr>
              <a:xfrm rot="10800000" flipH="1">
                <a:off x="4584600" y="2258650"/>
                <a:ext cx="947400" cy="1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A86E8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28" name="Shape 228"/>
              <p:cNvCxnSpPr/>
              <p:nvPr/>
            </p:nvCxnSpPr>
            <p:spPr>
              <a:xfrm rot="10800000" flipH="1">
                <a:off x="4780525" y="2410700"/>
                <a:ext cx="751200" cy="53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A86E8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sp>
          <p:nvSpPr>
            <p:cNvPr id="229" name="Shape 229"/>
            <p:cNvSpPr txBox="1"/>
            <p:nvPr/>
          </p:nvSpPr>
          <p:spPr>
            <a:xfrm>
              <a:off x="6640050" y="3901950"/>
              <a:ext cx="9156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</a:rPr>
                <a:t>Poloidal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ULF: ST-5 Period and Beyond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5226000" cy="4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 dirty="0"/>
              <a:t>Initial</a:t>
            </a:r>
            <a:r>
              <a:rPr lang="en" sz="1800" b="1" dirty="0"/>
              <a:t> Study March - June 2006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- GOES-10 &amp; 12, overlapping ST5 mission period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- Most Pc4/5 events are dayside (06 - 18 LT)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- Occurrence rate: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     - Same for Pc4 and Pc5 band events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     - Peak rate is dusk (15-18LT)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- Longest duration events are post noon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     - May be an indication of KHI generating significant toroidal mode events.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- Not </a:t>
            </a:r>
            <a:r>
              <a:rPr lang="en" sz="1800" dirty="0"/>
              <a:t>well organized by Power or Freq vs. LT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lang="en-US" sz="1800" i="1" dirty="0" smtClean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 dirty="0" smtClean="0"/>
              <a:t>This </a:t>
            </a:r>
            <a:r>
              <a:rPr lang="en" sz="1800" i="1" dirty="0"/>
              <a:t>is a useful set for testing automated detection and study.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dirty="0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250" y="442225"/>
            <a:ext cx="3356549" cy="22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249" y="2684456"/>
            <a:ext cx="3356550" cy="230664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5909400" y="44425"/>
            <a:ext cx="29946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Occurrence Rate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833200" y="2559025"/>
            <a:ext cx="29946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Span</a:t>
            </a:r>
          </a:p>
        </p:txBody>
      </p:sp>
      <p:sp>
        <p:nvSpPr>
          <p:cNvPr id="240" name="Shape 240"/>
          <p:cNvSpPr txBox="1"/>
          <p:nvPr/>
        </p:nvSpPr>
        <p:spPr>
          <a:xfrm rot="-5400000">
            <a:off x="5379750" y="3553375"/>
            <a:ext cx="8463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Hours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759575" y="2417175"/>
            <a:ext cx="3231900" cy="25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FFFF"/>
                </a:highlight>
              </a:rPr>
              <a:t> 0-3   3-6   6-9 9-12 12-15 15-18 18-21 21-24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452200" y="2330425"/>
            <a:ext cx="5490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LT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680800" y="4422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10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680800" y="9588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6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680800" y="13398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4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680800" y="17970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2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8021725" y="442225"/>
            <a:ext cx="6309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Pc4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8021725" y="670825"/>
            <a:ext cx="6309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Pc5</a:t>
            </a:r>
          </a:p>
        </p:txBody>
      </p:sp>
      <p:sp>
        <p:nvSpPr>
          <p:cNvPr id="249" name="Shape 249"/>
          <p:cNvSpPr/>
          <p:nvPr/>
        </p:nvSpPr>
        <p:spPr>
          <a:xfrm>
            <a:off x="8861200" y="482375"/>
            <a:ext cx="206700" cy="3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5680800" y="27114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4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5680800" y="31686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3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680800" y="41592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1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711125" y="4779375"/>
            <a:ext cx="3356700" cy="25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FFFF"/>
                </a:highlight>
              </a:rPr>
              <a:t>  0             6            12           18          24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452200" y="4692625"/>
            <a:ext cx="5490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708" t="10535" r="1" b="46864"/>
          <a:stretch/>
        </p:blipFill>
        <p:spPr>
          <a:xfrm>
            <a:off x="311700" y="2357705"/>
            <a:ext cx="3589740" cy="2785669"/>
          </a:xfrm>
          <a:prstGeom prst="rect">
            <a:avLst/>
          </a:prstGeom>
        </p:spPr>
      </p:pic>
      <p:sp>
        <p:nvSpPr>
          <p:cNvPr id="22" name="Shape 272"/>
          <p:cNvSpPr/>
          <p:nvPr/>
        </p:nvSpPr>
        <p:spPr>
          <a:xfrm>
            <a:off x="3728721" y="2357704"/>
            <a:ext cx="428080" cy="278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Pc4-5 ULF: Declining phase of SC23 ~2001-2007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787417" y="480545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2"/>
          </p:nvPr>
        </p:nvSpPr>
        <p:spPr>
          <a:xfrm>
            <a:off x="4962100" y="507315"/>
            <a:ext cx="4181900" cy="45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Significant Events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Longest</a:t>
            </a:r>
            <a:r>
              <a:rPr lang="en" sz="1800" dirty="0"/>
              <a:t>: 10 hrs on May 24, 2005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7.3 mHz at 9 LT with 1-5 nT dominant Poloidal </a:t>
            </a:r>
            <a:r>
              <a:rPr lang="en" sz="1800" dirty="0" smtClean="0"/>
              <a:t>(</a:t>
            </a:r>
            <a:r>
              <a:rPr lang="en-US" sz="1800" dirty="0" smtClean="0"/>
              <a:t>GOES10</a:t>
            </a:r>
            <a:r>
              <a:rPr lang="en" sz="1800" dirty="0" smtClean="0"/>
              <a:t>).</a:t>
            </a:r>
            <a:endParaRPr lang="en"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SpWx: Quiet (see slide 19</a:t>
            </a:r>
            <a:r>
              <a:rPr lang="en" sz="1800" dirty="0" smtClean="0"/>
              <a:t>)</a:t>
            </a:r>
            <a:endParaRPr lang="en-US"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"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Largest</a:t>
            </a:r>
            <a:r>
              <a:rPr lang="en" sz="1800" dirty="0"/>
              <a:t> fluctuation (&gt;15 min)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Oct 1, 2002 with ~ 1hr, &gt;+/- 20 nT in both V, H</a:t>
            </a:r>
            <a:r>
              <a:rPr lang="en" sz="1800" dirty="0" smtClean="0"/>
              <a:t>.</a:t>
            </a:r>
            <a:endParaRPr lang="en" sz="1800" dirty="0"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184200" y="537795"/>
            <a:ext cx="4814700" cy="182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Component Comparison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Poloidal (dBv) dominates noon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Toroidal (dBd) dominates flanks w/6&gt;18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Compressional (dBh) limited</a:t>
            </a:r>
            <a:r>
              <a:rPr lang="en" sz="1800" b="1" dirty="0"/>
              <a:t>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Solar wind connection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70" name="Shape 270"/>
          <p:cNvSpPr txBox="1"/>
          <p:nvPr/>
        </p:nvSpPr>
        <p:spPr>
          <a:xfrm>
            <a:off x="558680" y="2378025"/>
            <a:ext cx="29946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GOES-1</a:t>
            </a:r>
            <a:r>
              <a:rPr lang="en-US" sz="1800" b="1" dirty="0" smtClean="0"/>
              <a:t>0&amp;12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 dirty="0" smtClean="0"/>
              <a:t>26k Events</a:t>
            </a:r>
            <a:endParaRPr lang="en" sz="1800" b="1" dirty="0"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l="91971" t="2318" r="2762" b="92137"/>
          <a:stretch/>
        </p:blipFill>
        <p:spPr>
          <a:xfrm>
            <a:off x="2843594" y="2375920"/>
            <a:ext cx="799523" cy="7282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2531820" y="3035020"/>
            <a:ext cx="1137300" cy="47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 b="1"/>
              <a:t>~2.5-20 mHz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200" b="1"/>
              <a:t>~450 - 50 sec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93302" y="4851080"/>
            <a:ext cx="3530058" cy="25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highlight>
                  <a:srgbClr val="FFFFFF"/>
                </a:highlight>
              </a:rPr>
              <a:t> 0       </a:t>
            </a:r>
            <a:r>
              <a:rPr lang="en" b="1" dirty="0" smtClean="0">
                <a:highlight>
                  <a:srgbClr val="FFFFFF"/>
                </a:highlight>
              </a:rPr>
              <a:t>     </a:t>
            </a:r>
            <a:r>
              <a:rPr lang="en" b="1" dirty="0">
                <a:highlight>
                  <a:srgbClr val="FFFFFF"/>
                </a:highlight>
              </a:rPr>
              <a:t>6          </a:t>
            </a:r>
            <a:r>
              <a:rPr lang="en" b="1" dirty="0" smtClean="0">
                <a:highlight>
                  <a:srgbClr val="FFFFFF"/>
                </a:highlight>
              </a:rPr>
              <a:t>   </a:t>
            </a:r>
            <a:r>
              <a:rPr lang="en" b="1" dirty="0">
                <a:highlight>
                  <a:srgbClr val="FFFFFF"/>
                </a:highlight>
              </a:rPr>
              <a:t>12           </a:t>
            </a:r>
            <a:r>
              <a:rPr lang="en" b="1" dirty="0" smtClean="0">
                <a:highlight>
                  <a:srgbClr val="FFFFFF"/>
                </a:highlight>
              </a:rPr>
              <a:t> </a:t>
            </a:r>
            <a:r>
              <a:rPr lang="en" b="1" dirty="0">
                <a:highlight>
                  <a:srgbClr val="FFFFFF"/>
                </a:highlight>
              </a:rPr>
              <a:t>18        </a:t>
            </a:r>
            <a:r>
              <a:rPr lang="en" b="1" dirty="0" smtClean="0">
                <a:highlight>
                  <a:srgbClr val="FFFFFF"/>
                </a:highlight>
              </a:rPr>
              <a:t>   </a:t>
            </a:r>
            <a:r>
              <a:rPr lang="en" b="1" dirty="0">
                <a:highlight>
                  <a:srgbClr val="FFFFFF"/>
                </a:highlight>
              </a:rPr>
              <a:t>24</a:t>
            </a:r>
          </a:p>
        </p:txBody>
      </p:sp>
      <p:sp>
        <p:nvSpPr>
          <p:cNvPr id="273" name="Shape 273"/>
          <p:cNvSpPr txBox="1"/>
          <p:nvPr/>
        </p:nvSpPr>
        <p:spPr>
          <a:xfrm rot="-5400000">
            <a:off x="3562890" y="2896010"/>
            <a:ext cx="8463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Deg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699600" y="264030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90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699600" y="370710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30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699600" y="424050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highlight>
                  <a:srgbClr val="FFFFFF"/>
                </a:highlight>
              </a:rPr>
              <a:t>15</a:t>
            </a:r>
          </a:p>
        </p:txBody>
      </p:sp>
      <p:sp>
        <p:nvSpPr>
          <p:cNvPr id="23" name="Shape 272"/>
          <p:cNvSpPr/>
          <p:nvPr/>
        </p:nvSpPr>
        <p:spPr>
          <a:xfrm>
            <a:off x="84312" y="2356365"/>
            <a:ext cx="533488" cy="278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64"/>
          <p:cNvSpPr txBox="1"/>
          <p:nvPr/>
        </p:nvSpPr>
        <p:spPr>
          <a:xfrm rot="16200000">
            <a:off x="-221710" y="3089050"/>
            <a:ext cx="8463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Hours</a:t>
            </a:r>
          </a:p>
        </p:txBody>
      </p:sp>
      <p:sp>
        <p:nvSpPr>
          <p:cNvPr id="25" name="Shape 266"/>
          <p:cNvSpPr txBox="1"/>
          <p:nvPr/>
        </p:nvSpPr>
        <p:spPr>
          <a:xfrm>
            <a:off x="84312" y="4733850"/>
            <a:ext cx="5490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LT</a:t>
            </a:r>
            <a:endParaRPr lang="en" sz="1800" b="1" dirty="0"/>
          </a:p>
        </p:txBody>
      </p:sp>
      <p:sp>
        <p:nvSpPr>
          <p:cNvPr id="26" name="Shape 267"/>
          <p:cNvSpPr txBox="1"/>
          <p:nvPr/>
        </p:nvSpPr>
        <p:spPr>
          <a:xfrm>
            <a:off x="321400" y="271142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4</a:t>
            </a:r>
          </a:p>
        </p:txBody>
      </p:sp>
      <p:sp>
        <p:nvSpPr>
          <p:cNvPr id="27" name="Shape 268"/>
          <p:cNvSpPr txBox="1"/>
          <p:nvPr/>
        </p:nvSpPr>
        <p:spPr>
          <a:xfrm>
            <a:off x="321400" y="370710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2</a:t>
            </a:r>
          </a:p>
        </p:txBody>
      </p:sp>
      <p:sp>
        <p:nvSpPr>
          <p:cNvPr id="28" name="Shape 269"/>
          <p:cNvSpPr txBox="1"/>
          <p:nvPr/>
        </p:nvSpPr>
        <p:spPr>
          <a:xfrm>
            <a:off x="321400" y="4179545"/>
            <a:ext cx="4572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highlight>
                  <a:srgbClr val="FFFFFF"/>
                </a:highligh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709600" cy="4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New authoritative Reference Environmental Data Records (EDR) for GOES </a:t>
            </a:r>
            <a:r>
              <a:rPr lang="en" sz="2400" b="1" dirty="0">
                <a:solidFill>
                  <a:srgbClr val="4A86E8"/>
                </a:solidFill>
              </a:rPr>
              <a:t>8,9,10,11,12</a:t>
            </a:r>
            <a:r>
              <a:rPr lang="en" sz="2400" dirty="0"/>
              <a:t>,13,</a:t>
            </a:r>
            <a:r>
              <a:rPr lang="en" sz="2400" b="1" dirty="0">
                <a:solidFill>
                  <a:srgbClr val="4A86E8"/>
                </a:solidFill>
              </a:rPr>
              <a:t>14</a:t>
            </a:r>
            <a:r>
              <a:rPr lang="en" sz="2400" dirty="0"/>
              <a:t>,15, </a:t>
            </a:r>
            <a:r>
              <a:rPr lang="en" sz="2400" dirty="0">
                <a:solidFill>
                  <a:srgbClr val="4A86E8"/>
                </a:solidFill>
              </a:rPr>
              <a:t>1995-Present</a:t>
            </a:r>
            <a:r>
              <a:rPr lang="en" sz="2400" dirty="0"/>
              <a:t>.</a:t>
            </a:r>
          </a:p>
          <a:p>
            <a:pPr marL="457200" lvl="0" indent="-381000">
              <a:spcAft>
                <a:spcPts val="0"/>
              </a:spcAft>
            </a:pPr>
            <a:r>
              <a:rPr lang="en" sz="2400" dirty="0"/>
              <a:t>Geophysical coordinate </a:t>
            </a:r>
            <a:r>
              <a:rPr lang="en" sz="2400" dirty="0" smtClean="0"/>
              <a:t>frames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4A86E8"/>
                </a:solidFill>
              </a:rPr>
              <a:t>GSE, GSM, VDH</a:t>
            </a:r>
            <a:endParaRPr lang="en" sz="2400" b="1" dirty="0">
              <a:solidFill>
                <a:srgbClr val="3366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 smtClean="0"/>
              <a:t>Automated </a:t>
            </a:r>
            <a:r>
              <a:rPr lang="en" sz="2400" dirty="0"/>
              <a:t>validation.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</a:pPr>
            <a:r>
              <a:rPr lang="en" sz="2400" dirty="0">
                <a:solidFill>
                  <a:srgbClr val="4A86E8"/>
                </a:solidFill>
              </a:rPr>
              <a:t>ULF Pc waves </a:t>
            </a:r>
            <a:r>
              <a:rPr lang="en" sz="2400" dirty="0" smtClean="0">
                <a:solidFill>
                  <a:srgbClr val="4A86E8"/>
                </a:solidFill>
              </a:rPr>
              <a:t>database</a:t>
            </a:r>
            <a:endParaRPr lang="en" sz="2400" dirty="0">
              <a:solidFill>
                <a:srgbClr val="4A86E8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 smtClean="0"/>
              <a:t>Several </a:t>
            </a:r>
            <a:r>
              <a:rPr lang="en" sz="2400" dirty="0"/>
              <a:t>applications described.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Initial findings </a:t>
            </a:r>
            <a:r>
              <a:rPr lang="en" sz="2400" dirty="0" smtClean="0"/>
              <a:t>presented</a:t>
            </a:r>
            <a:endParaRPr lang="en-US" sz="2400" dirty="0" smtClean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"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ct val="100000"/>
            </a:pPr>
            <a:r>
              <a:rPr lang="en" sz="2400" b="1" dirty="0">
                <a:solidFill>
                  <a:srgbClr val="4A86E8"/>
                </a:solidFill>
              </a:rPr>
              <a:t>Feedback will be greatly appreciated!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999" y="2339624"/>
            <a:ext cx="1961500" cy="200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Backup Slides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41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authors thank the following persons and institutions for their support in this endeavor: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(1) NOAA’s Big Earth Data Initiative (PM: J. de la Beaujardière) has funded the current effort.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 A. Newman, L. Matheson, H. Farthing, D. Wilkinson, H. Bysal; NCEI, SWPC.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(3) MAG ground station data was provided by David Calp (NRCan/RNCan) via the Geological Survey of Canada (GSC) and National Resources Canada (NRCan). http://www.geomag.nrcan.gc.ca/index-en.php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ULF Case 2: </a:t>
            </a:r>
            <a:r>
              <a:rPr lang="en" i="1"/>
              <a:t>April 7, 2000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4385100" cy="4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On April 6, a large geomagnetic storm initiated (Kp ~8+, |Dst| ~280 nT). April 7 (recovery phase) included a long period of ULF wave activity. An intense (&gt;+/-50nT) ULF-Pc5 wave was obs both on the ground (MEA 61MLat, 307 MLon) and at GEO (296 MLon) (~01-04 UT, ~04-07 MLT).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4A86E8"/>
                </a:solidFill>
              </a:rPr>
              <a:t>Ground</a:t>
            </a:r>
            <a:r>
              <a:rPr lang="en"/>
              <a:t>: Meanook (MEA)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MEA ~2.2 mHz, +/-25 nT from HDZ(z).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Similar to GOES-10 VDH(v) observations.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Higher temporal resolution would aide in resolving the shape.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4A86E8"/>
                </a:solidFill>
              </a:rPr>
              <a:t>GEO</a:t>
            </a:r>
            <a:r>
              <a:rPr lang="en"/>
              <a:t>: GOES-10 (West)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G10 ~2.2 mHz, +/-30 nT (Bt) waves mostly in VDH(v,h), with v- and h- out of phase.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Similar amplitude and period to ground observations (MEA HDZ(z)).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200" y="865325"/>
            <a:ext cx="41148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199" y="2894150"/>
            <a:ext cx="4142400" cy="1607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Shape 308"/>
          <p:cNvCxnSpPr/>
          <p:nvPr/>
        </p:nvCxnSpPr>
        <p:spPr>
          <a:xfrm flipH="1">
            <a:off x="7698725" y="2511975"/>
            <a:ext cx="1294200" cy="4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9" name="Shape 309"/>
          <p:cNvCxnSpPr/>
          <p:nvPr/>
        </p:nvCxnSpPr>
        <p:spPr>
          <a:xfrm>
            <a:off x="6181400" y="2426575"/>
            <a:ext cx="591300" cy="50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0" name="Shape 310"/>
          <p:cNvCxnSpPr/>
          <p:nvPr/>
        </p:nvCxnSpPr>
        <p:spPr>
          <a:xfrm rot="10800000" flipH="1">
            <a:off x="2844350" y="2038850"/>
            <a:ext cx="2010000" cy="604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>
            <a:endCxn id="307" idx="1"/>
          </p:cNvCxnSpPr>
          <p:nvPr/>
        </p:nvCxnSpPr>
        <p:spPr>
          <a:xfrm rot="10800000" flipH="1">
            <a:off x="2410800" y="3698040"/>
            <a:ext cx="2438400" cy="1671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2" name="Shape 312"/>
          <p:cNvSpPr txBox="1"/>
          <p:nvPr/>
        </p:nvSpPr>
        <p:spPr>
          <a:xfrm>
            <a:off x="4876750" y="4582500"/>
            <a:ext cx="4114800" cy="5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The mode of this oscillation is to be determined.</a:t>
            </a:r>
          </a:p>
        </p:txBody>
      </p:sp>
      <p:sp>
        <p:nvSpPr>
          <p:cNvPr id="313" name="Shape 313"/>
          <p:cNvSpPr txBox="1"/>
          <p:nvPr/>
        </p:nvSpPr>
        <p:spPr>
          <a:xfrm rot="-5400000">
            <a:off x="8083950" y="1585250"/>
            <a:ext cx="1935900" cy="1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Courtesy GCS, NRCan (3).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218350" y="847675"/>
            <a:ext cx="613800" cy="4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MEA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961550" y="2905075"/>
            <a:ext cx="963000" cy="4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GOES-10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17580"/>
          <a:stretch/>
        </p:blipFill>
        <p:spPr>
          <a:xfrm>
            <a:off x="544350" y="708925"/>
            <a:ext cx="4866775" cy="443039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Significant Events: Longest: May 24, 2005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323" name="Shape 323"/>
          <p:cNvSpPr txBox="1">
            <a:spLocks noGrp="1"/>
          </p:cNvSpPr>
          <p:nvPr>
            <p:ph type="body" idx="2"/>
          </p:nvPr>
        </p:nvSpPr>
        <p:spPr>
          <a:xfrm>
            <a:off x="5431950" y="390475"/>
            <a:ext cx="3710100" cy="45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Space Weather - quiet</a:t>
            </a:r>
          </a:p>
        </p:txBody>
      </p:sp>
      <p:cxnSp>
        <p:nvCxnSpPr>
          <p:cNvPr id="324" name="Shape 324"/>
          <p:cNvCxnSpPr/>
          <p:nvPr/>
        </p:nvCxnSpPr>
        <p:spPr>
          <a:xfrm>
            <a:off x="963378" y="712925"/>
            <a:ext cx="0" cy="44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/>
          <p:nvPr/>
        </p:nvCxnSpPr>
        <p:spPr>
          <a:xfrm>
            <a:off x="4468578" y="712925"/>
            <a:ext cx="0" cy="44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26" name="Shape 326"/>
          <p:cNvSpPr txBox="1"/>
          <p:nvPr/>
        </p:nvSpPr>
        <p:spPr>
          <a:xfrm>
            <a:off x="344500" y="414625"/>
            <a:ext cx="2076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GOES-10 (West)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-4275" y="697875"/>
            <a:ext cx="548700" cy="44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dB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ULF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dBv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dBd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dBh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296650" y="2225550"/>
            <a:ext cx="9156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Poloidal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296650" y="3216150"/>
            <a:ext cx="9156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Toroidal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004437" y="4130550"/>
            <a:ext cx="14355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Compressional</a:t>
            </a:r>
          </a:p>
        </p:txBody>
      </p:sp>
      <p:pic>
        <p:nvPicPr>
          <p:cNvPr id="331" name="Shape 331" descr="Screen Shot 2017-04-19 at 12.50.54.png"/>
          <p:cNvPicPr preferRelativeResize="0"/>
          <p:nvPr/>
        </p:nvPicPr>
        <p:blipFill rotWithShape="1">
          <a:blip r:embed="rId4">
            <a:alphaModFix/>
          </a:blip>
          <a:srcRect l="4465" r="5322"/>
          <a:stretch/>
        </p:blipFill>
        <p:spPr>
          <a:xfrm>
            <a:off x="5552775" y="3348500"/>
            <a:ext cx="3589199" cy="17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Screen Shot 2017-04-19 at 12.50.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2775" y="731075"/>
            <a:ext cx="3589200" cy="26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5580450" y="920575"/>
            <a:ext cx="185700" cy="38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5480450" y="1082550"/>
            <a:ext cx="6624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Bz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480450" y="1692150"/>
            <a:ext cx="6624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Vsw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480450" y="2787025"/>
            <a:ext cx="6624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Dp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5497200" y="3590850"/>
            <a:ext cx="6624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Kp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*10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5497200" y="4276650"/>
            <a:ext cx="662400" cy="4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Dst</a:t>
            </a:r>
          </a:p>
        </p:txBody>
      </p:sp>
      <p:sp>
        <p:nvSpPr>
          <p:cNvPr id="339" name="Shape 339"/>
          <p:cNvSpPr/>
          <p:nvPr/>
        </p:nvSpPr>
        <p:spPr>
          <a:xfrm>
            <a:off x="111625" y="715150"/>
            <a:ext cx="4866900" cy="23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3182800" y="467850"/>
            <a:ext cx="1214100" cy="3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7.3 mHz</a:t>
            </a:r>
          </a:p>
        </p:txBody>
      </p:sp>
      <p:cxnSp>
        <p:nvCxnSpPr>
          <p:cNvPr id="341" name="Shape 341"/>
          <p:cNvCxnSpPr/>
          <p:nvPr/>
        </p:nvCxnSpPr>
        <p:spPr>
          <a:xfrm>
            <a:off x="3376275" y="728900"/>
            <a:ext cx="6900" cy="336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2" name="Shape 342"/>
          <p:cNvSpPr txBox="1"/>
          <p:nvPr/>
        </p:nvSpPr>
        <p:spPr>
          <a:xfrm>
            <a:off x="0" y="696450"/>
            <a:ext cx="5184600" cy="3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4A86E8"/>
                </a:solidFill>
              </a:rPr>
              <a:t>LT:   3               6              9              12            15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8811978" y="712925"/>
            <a:ext cx="0" cy="44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44" name="Shape 344"/>
          <p:cNvCxnSpPr/>
          <p:nvPr/>
        </p:nvCxnSpPr>
        <p:spPr>
          <a:xfrm>
            <a:off x="6297378" y="712925"/>
            <a:ext cx="0" cy="443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95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History of magnetic field measurements at GEO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NOAA’s Big Earth Data Initiative (BEDI)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GOES MAG High-Resolution Project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Applications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ULF Pc 4-5 Conjunction Case Studies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ULF Pc 4-5’s during ST-5 Era and beyond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Summary</a:t>
            </a:r>
          </a:p>
          <a:p>
            <a:pPr marL="457200" lvl="0" indent="-381000">
              <a:lnSpc>
                <a:spcPct val="8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2400" dirty="0"/>
              <a:t>References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740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[1] Singer, H., Matheson, L., Grubb, R., Newman, A., &amp; Bouwer, D. (1996). Monitoring space weather with the GOES magnetometers. Proc. SPIE Vol. 2812, 2812, 299–308.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[2] Hughes, W. J., McPherron, R. L., Barfield, J. N., &amp; Mauk, B. H. (1979). A compressional Pc4 pulsation observed by three satellites in geostationary orbit near local midnight. Planetary and Space Science, 27, 821–840. http://doi.org/10.1016/0032-0633(79)90010-2.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[3] Le, G., Chi, P. J., Strangeway, R. J., &amp; Slavin, J. A. (2011). Observations of a unique type of ULF wave by low-altitude Space Technology 5 satellites. Journal of Geophysical Research, 116(A8), http://doi.org/10.1029/2011JA016574.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[4] Chi, P. J., Johnson, J., Porazik, P. (2015). High-m Poloidal Waves Observed in Low Earth Orbit and Their Implications for Energetic Particles in the Magnetosphere, Fall AGU 2015, San Francisco.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[5] Cummings et al. (1969), JGR, 74, 778-793, 1969 and Ozeke et al.(2009), JGR, 114, A01214].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[6] Abdelqader, A., Redmon, R. J., Rodriguez, J. V. (2016), Magnetospheric Waves at Geostationary Orbit, NOAA Hollings Scholar project report.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[8] www.whitehouse.gov/sites/default/files/microsites/ostp/ostp_public_access_memo_2013.pdf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[9] </a:t>
            </a:r>
            <a:r>
              <a:rPr lang="en" sz="1000" dirty="0"/>
              <a:t>https://www.nosc.noaa.gov/EDMC/documents/workshop2013/DLB-20130625_EDM_Virtual_Workshop_Opening_Remarks.pdf</a:t>
            </a:r>
          </a:p>
          <a:p>
            <a:pPr lvl="0">
              <a:spcAft>
                <a:spcPts val="0"/>
              </a:spcAft>
            </a:pPr>
            <a:r>
              <a:rPr lang="en-US" sz="1200" dirty="0" smtClean="0"/>
              <a:t>[10] Huang</a:t>
            </a:r>
            <a:r>
              <a:rPr lang="en-US" sz="1200" dirty="0"/>
              <a:t>, C.-L., H. E. Spence, H. J. Singer, and W. J. Hughes (2010), Modeling radiation belt radial diffusion in ULF wave fields: 1. Quantifying ULF wave power at geosynchronous orbit in observations and in global MHD model, J. </a:t>
            </a:r>
            <a:r>
              <a:rPr lang="en-US" sz="1200" dirty="0" err="1"/>
              <a:t>Geophys</a:t>
            </a:r>
            <a:r>
              <a:rPr lang="en-US" sz="1200" dirty="0"/>
              <a:t>. Res., 115(A6), </a:t>
            </a:r>
            <a:r>
              <a:rPr lang="en-US" sz="1200" dirty="0" smtClean="0"/>
              <a:t>doi</a:t>
            </a:r>
            <a:r>
              <a:rPr lang="en-US" sz="1200" dirty="0"/>
              <a:t>:10.1029/91JA01860</a:t>
            </a:r>
            <a:r>
              <a:rPr lang="en-US" sz="1200" dirty="0" smtClean="0"/>
              <a:t>.</a:t>
            </a:r>
          </a:p>
          <a:p>
            <a:pPr lvl="0">
              <a:spcAft>
                <a:spcPts val="0"/>
              </a:spcAft>
            </a:pPr>
            <a:endParaRPr sz="1200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History…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700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NOAA - longest record of magnetic field observations at GEO.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SMS-1 (May, 1974) started the era of operational </a:t>
            </a:r>
            <a:r>
              <a:rPr lang="en-US" sz="2000" dirty="0" smtClean="0"/>
              <a:t>mag </a:t>
            </a:r>
            <a:r>
              <a:rPr lang="en" sz="2000" dirty="0" smtClean="0"/>
              <a:t>measurements</a:t>
            </a:r>
            <a:r>
              <a:rPr lang="en" sz="2000" dirty="0"/>
              <a:t>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GOES-8-12 initiated April 13, 1994.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000" dirty="0"/>
              <a:t>GOES-13-15 initiated May 24, 2006. Presently operational.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GOES-16 (first of GOES-R series) was launched on Nov 19, 2016. </a:t>
            </a:r>
            <a:r>
              <a:rPr lang="en" sz="1600" dirty="0"/>
              <a:t>(Magnetometer performance issues under study.)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696" y="2820999"/>
            <a:ext cx="3155003" cy="22063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" name="Shape 76"/>
          <p:cNvGraphicFramePr/>
          <p:nvPr/>
        </p:nvGraphicFramePr>
        <p:xfrm>
          <a:off x="316400" y="2821000"/>
          <a:ext cx="5066175" cy="2194920"/>
        </p:xfrm>
        <a:graphic>
          <a:graphicData uri="http://schemas.openxmlformats.org/drawingml/2006/table">
            <a:tbl>
              <a:tblPr>
                <a:noFill/>
                <a:tableStyleId>{35471400-0603-47A4-9F6B-99A7169C6114}</a:tableStyleId>
              </a:tblPr>
              <a:tblGrid>
                <a:gridCol w="1348825"/>
                <a:gridCol w="1200525"/>
                <a:gridCol w="1309175"/>
                <a:gridCol w="1207650"/>
              </a:tblGrid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50" marB="4575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 8-12</a:t>
                      </a:r>
                    </a:p>
                  </a:txBody>
                  <a:tcPr marL="0" marR="0" marT="45750" marB="4575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 13-15</a:t>
                      </a:r>
                    </a:p>
                  </a:txBody>
                  <a:tcPr marL="0" marR="0" marT="45750" marB="4575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GOES R</a:t>
                      </a:r>
                      <a:r>
                        <a:rPr lang="en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</a:p>
                  </a:txBody>
                  <a:tcPr marL="0" marR="0" marT="45750" marB="4575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F</a:t>
                      </a: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luxgates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2*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3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Sampling Rate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i="0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Filter Cutoff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~2.5 Hz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5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 nT/axis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1 nT/axis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TBD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Boom Length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i="0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 m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 m</a:t>
                      </a:r>
                    </a:p>
                  </a:txBody>
                  <a:tcPr marL="0" marR="0" marT="45750" marB="4575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5903" r="14298" b="8477"/>
          <a:stretch/>
        </p:blipFill>
        <p:spPr>
          <a:xfrm>
            <a:off x="982116" y="2376180"/>
            <a:ext cx="6537756" cy="2477365"/>
          </a:xfrm>
          <a:prstGeom prst="rect">
            <a:avLst/>
          </a:prstGeom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Continuity and Availability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78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0584" lvl="0" rtl="0">
              <a:lnSpc>
                <a:spcPct val="100000"/>
              </a:lnSpc>
              <a:spcAft>
                <a:spcPts val="0"/>
              </a:spcAft>
              <a:buSzPct val="100000"/>
            </a:pPr>
            <a:r>
              <a:rPr lang="en" sz="2000" dirty="0"/>
              <a:t>The focus of this project is </a:t>
            </a:r>
            <a:r>
              <a:rPr lang="en" sz="2000" dirty="0" smtClean="0"/>
              <a:t>on</a:t>
            </a:r>
            <a:r>
              <a:rPr lang="en-US" sz="2000" dirty="0" smtClean="0"/>
              <a:t>:</a:t>
            </a:r>
            <a:endParaRPr lang="en-US" sz="2000" dirty="0"/>
          </a:p>
          <a:p>
            <a:pPr marL="443484" lvl="0" indent="-342900" rtl="0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smtClean="0"/>
              <a:t>M</a:t>
            </a:r>
            <a:r>
              <a:rPr lang="en" sz="2000" dirty="0" smtClean="0"/>
              <a:t>aking </a:t>
            </a:r>
            <a:r>
              <a:rPr lang="en" sz="2000" dirty="0"/>
              <a:t>GOES-8-12 (512 ms) </a:t>
            </a:r>
            <a:r>
              <a:rPr lang="en" sz="2000" dirty="0" smtClean="0"/>
              <a:t>available</a:t>
            </a:r>
            <a:endParaRPr lang="en-US" sz="2000" dirty="0" smtClean="0"/>
          </a:p>
          <a:p>
            <a:pPr marL="443484" lvl="0" indent="-342900" rtl="0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/>
              <a:t>U</a:t>
            </a:r>
            <a:r>
              <a:rPr lang="en" sz="2000" dirty="0" smtClean="0"/>
              <a:t>nifying </a:t>
            </a:r>
            <a:r>
              <a:rPr lang="en" sz="2000" dirty="0"/>
              <a:t>the format and content of </a:t>
            </a:r>
            <a:r>
              <a:rPr lang="en" sz="2000" dirty="0" smtClean="0"/>
              <a:t>G</a:t>
            </a:r>
            <a:r>
              <a:rPr lang="en-US" sz="2000" dirty="0" smtClean="0"/>
              <a:t>OES</a:t>
            </a:r>
            <a:r>
              <a:rPr lang="en" sz="2000" dirty="0" smtClean="0"/>
              <a:t>-8</a:t>
            </a:r>
            <a:r>
              <a:rPr lang="en-US" sz="2000" dirty="0" smtClean="0"/>
              <a:t> (12 spacecraft)</a:t>
            </a:r>
            <a:r>
              <a:rPr lang="en-US" sz="2000" dirty="0"/>
              <a:t> </a:t>
            </a:r>
            <a:r>
              <a:rPr lang="en-US" sz="2000" dirty="0" smtClean="0"/>
              <a:t>– GOES-R</a:t>
            </a:r>
            <a:endParaRPr lang="en" sz="2000" dirty="0"/>
          </a:p>
          <a:p>
            <a:pPr marL="101600" lvl="0">
              <a:spcBef>
                <a:spcPts val="0"/>
              </a:spcBef>
              <a:buSzPct val="100000"/>
            </a:pPr>
            <a:r>
              <a:rPr lang="en" sz="2000" dirty="0"/>
              <a:t>Note the many periods of </a:t>
            </a:r>
            <a:r>
              <a:rPr lang="en-US" sz="2000" dirty="0" smtClean="0"/>
              <a:t>3</a:t>
            </a:r>
            <a:r>
              <a:rPr lang="en" sz="2000" dirty="0" smtClean="0"/>
              <a:t> </a:t>
            </a:r>
            <a:r>
              <a:rPr lang="en" sz="2000" dirty="0"/>
              <a:t>&amp; </a:t>
            </a:r>
            <a:r>
              <a:rPr lang="en" sz="2000" dirty="0" smtClean="0"/>
              <a:t>4, </a:t>
            </a:r>
            <a:r>
              <a:rPr lang="en" sz="2000" dirty="0"/>
              <a:t>and </a:t>
            </a:r>
            <a:r>
              <a:rPr lang="en-US" sz="2000" dirty="0" smtClean="0"/>
              <a:t>5 (1-min only)</a:t>
            </a:r>
            <a:r>
              <a:rPr lang="en" sz="2000" dirty="0" smtClean="0"/>
              <a:t> </a:t>
            </a:r>
            <a:r>
              <a:rPr lang="en" sz="2000" dirty="0"/>
              <a:t>s/c availability.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6687" y="3073437"/>
            <a:ext cx="13906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6700" y="4041400"/>
            <a:ext cx="1390649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6700" y="2376180"/>
            <a:ext cx="1390650" cy="75181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6628" y="3758247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G-10 (W)</a:t>
            </a:r>
            <a:endParaRPr lang="en" sz="1600" dirty="0"/>
          </a:p>
        </p:txBody>
      </p:sp>
      <p:sp>
        <p:nvSpPr>
          <p:cNvPr id="90" name="Shape 90"/>
          <p:cNvSpPr txBox="1"/>
          <p:nvPr/>
        </p:nvSpPr>
        <p:spPr>
          <a:xfrm>
            <a:off x="56628" y="3487569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G-11 (P)</a:t>
            </a:r>
            <a:endParaRPr lang="en" sz="1600" dirty="0"/>
          </a:p>
        </p:txBody>
      </p:sp>
      <p:sp>
        <p:nvSpPr>
          <p:cNvPr id="91" name="Shape 91"/>
          <p:cNvSpPr txBox="1"/>
          <p:nvPr/>
        </p:nvSpPr>
        <p:spPr>
          <a:xfrm>
            <a:off x="56628" y="3204271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G-12 (E)</a:t>
            </a:r>
            <a:endParaRPr lang="en" sz="1600" dirty="0"/>
          </a:p>
        </p:txBody>
      </p:sp>
      <p:sp>
        <p:nvSpPr>
          <p:cNvPr id="92" name="Shape 92"/>
          <p:cNvSpPr txBox="1"/>
          <p:nvPr/>
        </p:nvSpPr>
        <p:spPr>
          <a:xfrm>
            <a:off x="56628" y="2924711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G-13 (E)</a:t>
            </a:r>
            <a:endParaRPr lang="en" sz="1600" dirty="0"/>
          </a:p>
        </p:txBody>
      </p:sp>
      <p:sp>
        <p:nvSpPr>
          <p:cNvPr id="93" name="Shape 93"/>
          <p:cNvSpPr txBox="1"/>
          <p:nvPr/>
        </p:nvSpPr>
        <p:spPr>
          <a:xfrm>
            <a:off x="56628" y="2659177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G-14 (P)</a:t>
            </a:r>
            <a:endParaRPr lang="en" sz="1600" dirty="0"/>
          </a:p>
        </p:txBody>
      </p:sp>
      <p:sp>
        <p:nvSpPr>
          <p:cNvPr id="94" name="Shape 94"/>
          <p:cNvSpPr txBox="1"/>
          <p:nvPr/>
        </p:nvSpPr>
        <p:spPr>
          <a:xfrm>
            <a:off x="56628" y="2379617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/>
              <a:t>G-15 (W)</a:t>
            </a:r>
            <a:endParaRPr lang="en" sz="1600" dirty="0"/>
          </a:p>
        </p:txBody>
      </p:sp>
      <p:sp>
        <p:nvSpPr>
          <p:cNvPr id="95" name="Shape 95"/>
          <p:cNvSpPr txBox="1"/>
          <p:nvPr/>
        </p:nvSpPr>
        <p:spPr>
          <a:xfrm>
            <a:off x="504854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1995</a:t>
            </a:r>
            <a:endParaRPr lang="en" sz="1600" dirty="0"/>
          </a:p>
        </p:txBody>
      </p:sp>
      <p:sp>
        <p:nvSpPr>
          <p:cNvPr id="96" name="Shape 96"/>
          <p:cNvSpPr txBox="1"/>
          <p:nvPr/>
        </p:nvSpPr>
        <p:spPr>
          <a:xfrm>
            <a:off x="1111525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1997</a:t>
            </a:r>
            <a:endParaRPr lang="en" sz="1600" dirty="0"/>
          </a:p>
        </p:txBody>
      </p:sp>
      <p:sp>
        <p:nvSpPr>
          <p:cNvPr id="97" name="Shape 97"/>
          <p:cNvSpPr txBox="1"/>
          <p:nvPr/>
        </p:nvSpPr>
        <p:spPr>
          <a:xfrm>
            <a:off x="1699922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1999</a:t>
            </a:r>
            <a:endParaRPr lang="en" sz="1600" dirty="0"/>
          </a:p>
        </p:txBody>
      </p:sp>
      <p:sp>
        <p:nvSpPr>
          <p:cNvPr id="98" name="Shape 98"/>
          <p:cNvSpPr txBox="1"/>
          <p:nvPr/>
        </p:nvSpPr>
        <p:spPr>
          <a:xfrm>
            <a:off x="2315730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2001</a:t>
            </a:r>
            <a:endParaRPr lang="en" sz="1600" dirty="0"/>
          </a:p>
        </p:txBody>
      </p:sp>
      <p:sp>
        <p:nvSpPr>
          <p:cNvPr id="99" name="Shape 99"/>
          <p:cNvSpPr txBox="1"/>
          <p:nvPr/>
        </p:nvSpPr>
        <p:spPr>
          <a:xfrm>
            <a:off x="2894979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2003</a:t>
            </a:r>
            <a:endParaRPr lang="en" sz="1600" dirty="0"/>
          </a:p>
        </p:txBody>
      </p:sp>
      <p:sp>
        <p:nvSpPr>
          <p:cNvPr id="100" name="Shape 100"/>
          <p:cNvSpPr txBox="1"/>
          <p:nvPr/>
        </p:nvSpPr>
        <p:spPr>
          <a:xfrm>
            <a:off x="4693488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20</a:t>
            </a:r>
            <a:r>
              <a:rPr lang="en-US" sz="1600" dirty="0" smtClean="0"/>
              <a:t>09</a:t>
            </a:r>
            <a:endParaRPr lang="en" sz="1600" dirty="0"/>
          </a:p>
        </p:txBody>
      </p:sp>
      <p:sp>
        <p:nvSpPr>
          <p:cNvPr id="101" name="Shape 101"/>
          <p:cNvSpPr txBox="1"/>
          <p:nvPr/>
        </p:nvSpPr>
        <p:spPr>
          <a:xfrm>
            <a:off x="5277868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201</a:t>
            </a:r>
            <a:r>
              <a:rPr lang="en-US" sz="1600" dirty="0" smtClean="0"/>
              <a:t>1</a:t>
            </a:r>
            <a:endParaRPr lang="en" sz="1600" dirty="0"/>
          </a:p>
        </p:txBody>
      </p:sp>
      <p:sp>
        <p:nvSpPr>
          <p:cNvPr id="102" name="Shape 102"/>
          <p:cNvSpPr txBox="1"/>
          <p:nvPr/>
        </p:nvSpPr>
        <p:spPr>
          <a:xfrm>
            <a:off x="5880010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201</a:t>
            </a:r>
            <a:r>
              <a:rPr lang="en-US" sz="1600" dirty="0" smtClean="0"/>
              <a:t>3</a:t>
            </a:r>
            <a:endParaRPr lang="en" sz="1600" dirty="0"/>
          </a:p>
        </p:txBody>
      </p:sp>
      <p:sp>
        <p:nvSpPr>
          <p:cNvPr id="103" name="Shape 103"/>
          <p:cNvSpPr txBox="1"/>
          <p:nvPr/>
        </p:nvSpPr>
        <p:spPr>
          <a:xfrm>
            <a:off x="6473271" y="4764725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/>
              <a:t>201</a:t>
            </a:r>
            <a:r>
              <a:rPr lang="en-US" sz="1600" dirty="0" smtClean="0"/>
              <a:t>5</a:t>
            </a:r>
            <a:endParaRPr lang="en" sz="1600" dirty="0"/>
          </a:p>
        </p:txBody>
      </p:sp>
      <p:sp>
        <p:nvSpPr>
          <p:cNvPr id="2" name="Oval 1"/>
          <p:cNvSpPr/>
          <p:nvPr/>
        </p:nvSpPr>
        <p:spPr>
          <a:xfrm>
            <a:off x="2007084" y="3830709"/>
            <a:ext cx="222784" cy="81853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3098" y="3446876"/>
            <a:ext cx="222784" cy="1255655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07170" y="2326324"/>
            <a:ext cx="222784" cy="170867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99"/>
          <p:cNvSpPr txBox="1"/>
          <p:nvPr/>
        </p:nvSpPr>
        <p:spPr>
          <a:xfrm>
            <a:off x="3495092" y="4761813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2005</a:t>
            </a:r>
            <a:endParaRPr lang="en" sz="1600" dirty="0"/>
          </a:p>
        </p:txBody>
      </p:sp>
      <p:sp>
        <p:nvSpPr>
          <p:cNvPr id="30" name="Shape 99"/>
          <p:cNvSpPr txBox="1"/>
          <p:nvPr/>
        </p:nvSpPr>
        <p:spPr>
          <a:xfrm>
            <a:off x="4082661" y="4763219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2007</a:t>
            </a:r>
            <a:endParaRPr lang="en" sz="1600" dirty="0"/>
          </a:p>
        </p:txBody>
      </p:sp>
      <p:sp>
        <p:nvSpPr>
          <p:cNvPr id="31" name="Shape 103"/>
          <p:cNvSpPr txBox="1"/>
          <p:nvPr/>
        </p:nvSpPr>
        <p:spPr>
          <a:xfrm>
            <a:off x="6998673" y="4766131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 smtClean="0"/>
              <a:t>2017</a:t>
            </a:r>
            <a:endParaRPr lang="en" sz="1600" dirty="0"/>
          </a:p>
        </p:txBody>
      </p:sp>
      <p:sp>
        <p:nvSpPr>
          <p:cNvPr id="32" name="Shape 89"/>
          <p:cNvSpPr txBox="1"/>
          <p:nvPr/>
        </p:nvSpPr>
        <p:spPr>
          <a:xfrm>
            <a:off x="58051" y="4034995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G-09 (W)</a:t>
            </a:r>
            <a:endParaRPr lang="en" sz="1600" dirty="0"/>
          </a:p>
        </p:txBody>
      </p:sp>
      <p:sp>
        <p:nvSpPr>
          <p:cNvPr id="33" name="Shape 89"/>
          <p:cNvSpPr txBox="1"/>
          <p:nvPr/>
        </p:nvSpPr>
        <p:spPr>
          <a:xfrm>
            <a:off x="59474" y="4320625"/>
            <a:ext cx="136044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 smtClean="0"/>
              <a:t>G-08 (E)</a:t>
            </a:r>
            <a:endParaRPr lang="en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89607" y="449535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1-min availability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Earth Data Initiative (BEDI)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Public Access to Research Results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The </a:t>
            </a:r>
            <a:r>
              <a:rPr lang="en" sz="2000" b="1"/>
              <a:t>US Office of Science Technology Policy</a:t>
            </a:r>
            <a:r>
              <a:rPr lang="en" sz="2000"/>
              <a:t> (OSTP) issued the Memo: “Increasing Access to the Results of Federally Funded Scientific Research” (February 22, 2013) [8].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Agencies with &gt;$100M in annual research: results must be made available to the public, industry, and scientific community.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Big Earth Data Initiative (BEDI)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b="1"/>
              <a:t>NOAA’s response</a:t>
            </a:r>
            <a:r>
              <a:rPr lang="en" sz="2000"/>
              <a:t>: the Big Environmental Data Initiative (BEDI) [9]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Multi‐agency activity through the US Group on Earth Observations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Improve data discoverability, accessibility, and usability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GOES MAG High-Res: </a:t>
            </a:r>
            <a:r>
              <a:rPr lang="en" b="1" i="1"/>
              <a:t>Objectives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4853100" cy="4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</a:rPr>
              <a:t>Goal</a:t>
            </a:r>
            <a:r>
              <a:rPr lang="en" sz="1800" dirty="0"/>
              <a:t>: 20+ year archive, GOES-8-R series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4A86E8"/>
                </a:solidFill>
              </a:rPr>
              <a:t>Parameters (NetCDF)</a:t>
            </a:r>
            <a:r>
              <a:rPr lang="en" sz="1800" dirty="0"/>
              <a:t>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Coordinate (current): Sensor, ECI, EPN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Coordinate (new): GSE, GSM, VDH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Ephemeris, spacecraft location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</a:rPr>
              <a:t>Data corrections</a:t>
            </a:r>
            <a:r>
              <a:rPr lang="en" sz="1800" dirty="0"/>
              <a:t>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Torquer; Calibration Factors;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Coded identification of “Best”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</a:rPr>
              <a:t>Data Validation</a:t>
            </a:r>
            <a:r>
              <a:rPr lang="en" sz="1800" dirty="0"/>
              <a:t>: Manual and Automated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</a:rPr>
              <a:t>Future proofing</a:t>
            </a:r>
            <a:r>
              <a:rPr lang="en" sz="1800" dirty="0"/>
              <a:t>: Published data, software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A86E8"/>
                </a:solidFill>
              </a:rPr>
              <a:t>Derived products</a:t>
            </a:r>
            <a:r>
              <a:rPr lang="en" sz="1800" dirty="0"/>
              <a:t>: Pc [1-5] banded power, ULF detection (to 1 Hz); Cross GOES calibration factors.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891250" y="695275"/>
            <a:ext cx="4017300" cy="4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A86E8"/>
                </a:solidFill>
              </a:rPr>
              <a:t>Coordinate Frames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800">
                <a:solidFill>
                  <a:srgbClr val="000000"/>
                </a:solidFill>
              </a:rPr>
              <a:t>EPN (classical)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Local GEO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E: Earthward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P: Poleward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N: Eastward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ExP = 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</a:pPr>
            <a:r>
              <a:rPr lang="en" sz="1800">
                <a:solidFill>
                  <a:srgbClr val="9900FF"/>
                </a:solidFill>
              </a:rPr>
              <a:t>VDH (new and used here)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Dipole Aligned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V: Radial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D: East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H: Dipole North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VxD = H</a:t>
            </a:r>
          </a:p>
        </p:txBody>
      </p:sp>
      <p:grpSp>
        <p:nvGrpSpPr>
          <p:cNvPr id="118" name="Shape 118"/>
          <p:cNvGrpSpPr/>
          <p:nvPr/>
        </p:nvGrpSpPr>
        <p:grpSpPr>
          <a:xfrm>
            <a:off x="7383600" y="1001075"/>
            <a:ext cx="1701149" cy="1520550"/>
            <a:chOff x="7383600" y="1001075"/>
            <a:chExt cx="1701149" cy="1520550"/>
          </a:xfrm>
        </p:grpSpPr>
        <p:pic>
          <p:nvPicPr>
            <p:cNvPr id="119" name="Shape 119"/>
            <p:cNvPicPr preferRelativeResize="0"/>
            <p:nvPr/>
          </p:nvPicPr>
          <p:blipFill rotWithShape="1">
            <a:blip r:embed="rId3">
              <a:alphaModFix/>
            </a:blip>
            <a:srcRect l="8494" t="6533" r="21993" b="4093"/>
            <a:stretch/>
          </p:blipFill>
          <p:spPr>
            <a:xfrm>
              <a:off x="7462224" y="1001075"/>
              <a:ext cx="1622524" cy="15205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0" name="Shape 120"/>
            <p:cNvCxnSpPr/>
            <p:nvPr/>
          </p:nvCxnSpPr>
          <p:spPr>
            <a:xfrm rot="10800000" flipH="1">
              <a:off x="8572500" y="2045675"/>
              <a:ext cx="65700" cy="2955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1" name="Shape 121"/>
            <p:cNvCxnSpPr/>
            <p:nvPr/>
          </p:nvCxnSpPr>
          <p:spPr>
            <a:xfrm rot="10800000" flipH="1">
              <a:off x="7886700" y="1171775"/>
              <a:ext cx="114300" cy="4836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2" name="Shape 122"/>
            <p:cNvCxnSpPr/>
            <p:nvPr/>
          </p:nvCxnSpPr>
          <p:spPr>
            <a:xfrm rot="10800000">
              <a:off x="7738200" y="1375475"/>
              <a:ext cx="148500" cy="2799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3" name="Shape 123"/>
            <p:cNvCxnSpPr/>
            <p:nvPr/>
          </p:nvCxnSpPr>
          <p:spPr>
            <a:xfrm flipH="1">
              <a:off x="7495199" y="1655375"/>
              <a:ext cx="391500" cy="167700"/>
            </a:xfrm>
            <a:prstGeom prst="straightConnector1">
              <a:avLst/>
            </a:prstGeom>
            <a:noFill/>
            <a:ln w="9525" cap="flat" cmpd="sng">
              <a:solidFill>
                <a:srgbClr val="99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24" name="Shape 124"/>
            <p:cNvSpPr txBox="1"/>
            <p:nvPr/>
          </p:nvSpPr>
          <p:spPr>
            <a:xfrm>
              <a:off x="7567450" y="1171775"/>
              <a:ext cx="3546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b="1">
                  <a:solidFill>
                    <a:srgbClr val="9900FF"/>
                  </a:solidFill>
                </a:rPr>
                <a:t>V</a:t>
              </a: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7886700" y="1001075"/>
              <a:ext cx="3546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9900FF"/>
                  </a:solidFill>
                </a:rPr>
                <a:t>H</a:t>
              </a: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7383600" y="1573350"/>
              <a:ext cx="354600" cy="216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>
                  <a:solidFill>
                    <a:srgbClr val="9900FF"/>
                  </a:solidFill>
                </a:rPr>
                <a:t>D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891250" y="2975302"/>
            <a:ext cx="3109750" cy="2087153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29600" y="3441424"/>
            <a:ext cx="5414400" cy="1702076"/>
            <a:chOff x="1875875" y="2717524"/>
            <a:chExt cx="5770880" cy="1702076"/>
          </a:xfrm>
        </p:grpSpPr>
        <p:pic>
          <p:nvPicPr>
            <p:cNvPr id="3" name="Picture 2" descr="error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3" t="52833" b="31458"/>
            <a:stretch/>
          </p:blipFill>
          <p:spPr>
            <a:xfrm>
              <a:off x="1875875" y="2717524"/>
              <a:ext cx="5770880" cy="807995"/>
            </a:xfrm>
            <a:prstGeom prst="rect">
              <a:avLst/>
            </a:prstGeom>
          </p:spPr>
        </p:pic>
        <p:pic>
          <p:nvPicPr>
            <p:cNvPr id="20" name="Picture 19" descr="errors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3" t="32593" b="50025"/>
            <a:stretch/>
          </p:blipFill>
          <p:spPr>
            <a:xfrm>
              <a:off x="1875875" y="3525520"/>
              <a:ext cx="5770880" cy="894080"/>
            </a:xfrm>
            <a:prstGeom prst="rect">
              <a:avLst/>
            </a:prstGeom>
          </p:spPr>
        </p:pic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Reference Archives: </a:t>
            </a:r>
            <a:r>
              <a:rPr lang="en" i="1" dirty="0" smtClean="0"/>
              <a:t>Validation</a:t>
            </a:r>
            <a:r>
              <a:rPr lang="en-US" i="1" dirty="0" smtClean="0"/>
              <a:t> is Key!</a:t>
            </a:r>
            <a:endParaRPr lang="en" i="1"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35500" y="619075"/>
            <a:ext cx="3494100" cy="44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</a:rPr>
              <a:t>Manual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Quality Figures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Time series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Spectrogram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X-Y scatter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A86E8"/>
                </a:solidFill>
              </a:rPr>
              <a:t>Automated (in progress)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Versus CDAWeb </a:t>
            </a:r>
            <a:r>
              <a:rPr lang="en" sz="1800" dirty="0">
                <a:solidFill>
                  <a:srgbClr val="4A86E8"/>
                </a:solidFill>
              </a:rPr>
              <a:t>Truth Set</a:t>
            </a:r>
            <a:r>
              <a:rPr lang="en" sz="1800" dirty="0"/>
              <a:t>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Versus NOAA </a:t>
            </a:r>
            <a:r>
              <a:rPr lang="en" sz="1800" dirty="0">
                <a:solidFill>
                  <a:srgbClr val="4A86E8"/>
                </a:solidFill>
              </a:rPr>
              <a:t>Truth Set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>
                <a:solidFill>
                  <a:srgbClr val="4A86E8"/>
                </a:solidFill>
              </a:rPr>
              <a:t>Triggers</a:t>
            </a:r>
            <a:r>
              <a:rPr lang="en" sz="1800" dirty="0"/>
              <a:t> to detect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Spikes, heaters, Rx wheel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>
                <a:solidFill>
                  <a:srgbClr val="4A86E8"/>
                </a:solidFill>
              </a:rPr>
              <a:t>Intercalibration</a:t>
            </a:r>
            <a:r>
              <a:rPr lang="en" sz="1800" dirty="0"/>
              <a:t> factors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>
                <a:solidFill>
                  <a:srgbClr val="4A86E8"/>
                </a:solidFill>
              </a:rPr>
              <a:t>Automatic</a:t>
            </a:r>
            <a:r>
              <a:rPr lang="en" sz="1800" dirty="0"/>
              <a:t>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39" name="Shape 139"/>
          <p:cNvSpPr/>
          <p:nvPr/>
        </p:nvSpPr>
        <p:spPr>
          <a:xfrm>
            <a:off x="3957962" y="3452513"/>
            <a:ext cx="1012136" cy="695659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672545" y="4249419"/>
            <a:ext cx="1012136" cy="695659"/>
          </a:xfrm>
          <a:prstGeom prst="ellipse">
            <a:avLst/>
          </a:prstGeom>
          <a:noFill/>
          <a:ln w="571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729225" y="695275"/>
            <a:ext cx="5263500" cy="3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Ex: Automated Detection of ULF Pc4-5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3729550" y="1064179"/>
            <a:ext cx="5263391" cy="2010997"/>
            <a:chOff x="4749350" y="1093925"/>
            <a:chExt cx="3205671" cy="839980"/>
          </a:xfrm>
        </p:grpSpPr>
        <p:pic>
          <p:nvPicPr>
            <p:cNvPr id="143" name="Shape 143"/>
            <p:cNvPicPr preferRelativeResize="0"/>
            <p:nvPr/>
          </p:nvPicPr>
          <p:blipFill rotWithShape="1">
            <a:blip r:embed="rId4">
              <a:alphaModFix/>
            </a:blip>
            <a:srcRect l="7124" r="5570" b="73891"/>
            <a:stretch/>
          </p:blipFill>
          <p:spPr>
            <a:xfrm>
              <a:off x="4749350" y="1093925"/>
              <a:ext cx="3205671" cy="532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Shape 144"/>
            <p:cNvPicPr preferRelativeResize="0"/>
            <p:nvPr/>
          </p:nvPicPr>
          <p:blipFill rotWithShape="1">
            <a:blip r:embed="rId4">
              <a:alphaModFix/>
            </a:blip>
            <a:srcRect l="7124" t="26044" r="5570" b="58818"/>
            <a:stretch/>
          </p:blipFill>
          <p:spPr>
            <a:xfrm>
              <a:off x="4749350" y="1625152"/>
              <a:ext cx="3205671" cy="3087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Shape 145"/>
          <p:cNvSpPr/>
          <p:nvPr/>
        </p:nvSpPr>
        <p:spPr>
          <a:xfrm>
            <a:off x="6659796" y="1098516"/>
            <a:ext cx="1849500" cy="19737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729225" y="3075125"/>
            <a:ext cx="5263500" cy="3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Ex: Errors detected against “Truth” set</a:t>
            </a:r>
          </a:p>
        </p:txBody>
      </p:sp>
    </p:spTree>
    <p:extLst>
      <p:ext uri="{BB962C8B-B14F-4D97-AF65-F5344CB8AC3E}">
        <p14:creationId xmlns:p14="http://schemas.microsoft.com/office/powerpoint/2010/main" val="34819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1030254"/>
            <a:ext cx="9144000" cy="41027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GOES MAG: </a:t>
            </a:r>
            <a:r>
              <a:rPr lang="en" i="1" dirty="0"/>
              <a:t>Space Wx </a:t>
            </a:r>
            <a:r>
              <a:rPr lang="en-US" i="1" dirty="0" smtClean="0"/>
              <a:t>Suite</a:t>
            </a:r>
            <a:endParaRPr lang="en" i="1"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526517"/>
            <a:ext cx="8520600" cy="403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Halloween Storm 2003	</a:t>
            </a:r>
            <a:r>
              <a:rPr lang="en" sz="1800" dirty="0" smtClean="0"/>
              <a:t>GOES-11 </a:t>
            </a:r>
            <a:r>
              <a:rPr lang="en" sz="1800" dirty="0"/>
              <a:t>(107W) and GOES-12 (75W)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0" y="1030254"/>
            <a:ext cx="8300225" cy="40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472457" y="47394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 dirty="0"/>
          </a:p>
        </p:txBody>
      </p:sp>
      <p:sp>
        <p:nvSpPr>
          <p:cNvPr id="156" name="Shape 156"/>
          <p:cNvSpPr txBox="1"/>
          <p:nvPr/>
        </p:nvSpPr>
        <p:spPr>
          <a:xfrm>
            <a:off x="39325" y="1523400"/>
            <a:ext cx="9717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X-rays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/>
              <a:t>Watts/m2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9275" y="2285400"/>
            <a:ext cx="9717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Protons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#/cm2/s/sr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9275" y="3123600"/>
            <a:ext cx="9717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GCR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%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9275" y="4038000"/>
            <a:ext cx="971700" cy="4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B field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nT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315474" y="3028610"/>
            <a:ext cx="294308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>
                <a:solidFill>
                  <a:srgbClr val="4A86E8"/>
                </a:solidFill>
              </a:rPr>
              <a:t>Forbush Decrease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131075" y="4212250"/>
            <a:ext cx="224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4A86E8"/>
                </a:solidFill>
              </a:rPr>
              <a:t>MP Crossings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3156800" y="4419950"/>
            <a:ext cx="3411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 flipH="1">
            <a:off x="3156800" y="4563050"/>
            <a:ext cx="1159800" cy="93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2462034" y="2612050"/>
            <a:ext cx="302436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4A86E8"/>
                </a:solidFill>
              </a:rPr>
              <a:t>Multiple SEP events</a:t>
            </a:r>
          </a:p>
        </p:txBody>
      </p:sp>
      <p:cxnSp>
        <p:nvCxnSpPr>
          <p:cNvPr id="165" name="Shape 165"/>
          <p:cNvCxnSpPr/>
          <p:nvPr/>
        </p:nvCxnSpPr>
        <p:spPr>
          <a:xfrm rot="10800000" flipH="1">
            <a:off x="1294500" y="1519500"/>
            <a:ext cx="7817700" cy="39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66" name="Shape 166"/>
          <p:cNvSpPr txBox="1"/>
          <p:nvPr/>
        </p:nvSpPr>
        <p:spPr>
          <a:xfrm>
            <a:off x="2324874" y="1682410"/>
            <a:ext cx="3252966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4A86E8"/>
                </a:solidFill>
              </a:rPr>
              <a:t>Multiple X class flares</a:t>
            </a:r>
          </a:p>
        </p:txBody>
      </p:sp>
      <p:cxnSp>
        <p:nvCxnSpPr>
          <p:cNvPr id="167" name="Shape 167"/>
          <p:cNvCxnSpPr/>
          <p:nvPr/>
        </p:nvCxnSpPr>
        <p:spPr>
          <a:xfrm rot="10800000" flipH="1">
            <a:off x="1205825" y="2576925"/>
            <a:ext cx="7933500" cy="273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GOES MAG: </a:t>
            </a:r>
            <a:r>
              <a:rPr lang="en" i="1" dirty="0"/>
              <a:t>Research and Applications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584620"/>
            <a:ext cx="5423700" cy="38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Our thoughts w</a:t>
            </a:r>
            <a:r>
              <a:rPr lang="en" sz="2400" dirty="0" smtClean="0"/>
              <a:t>hile </a:t>
            </a:r>
            <a:r>
              <a:rPr lang="en" sz="2400" dirty="0"/>
              <a:t>creating this new dataset...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2000" dirty="0" smtClean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 smtClean="0"/>
              <a:t>Ring </a:t>
            </a:r>
            <a:r>
              <a:rPr lang="en" sz="2000" dirty="0"/>
              <a:t>Current and Radiation Belts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Conjunction studies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Plasma Waves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Magnetic field modeling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Storm, Substorm dynamics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 dirty="0"/>
              <a:t>S/C Intercalibration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/>
              <a:t>Thus, </a:t>
            </a:r>
            <a:r>
              <a:rPr lang="en-US" sz="2000" b="1" i="1" dirty="0" smtClean="0"/>
              <a:t>your </a:t>
            </a:r>
            <a:r>
              <a:rPr lang="en" sz="2000" b="1" i="1" dirty="0" smtClean="0"/>
              <a:t>feedback </a:t>
            </a:r>
            <a:r>
              <a:rPr lang="en" sz="2000" b="1" i="1" dirty="0"/>
              <a:t>is critical for the best </a:t>
            </a:r>
            <a:r>
              <a:rPr lang="en" sz="2000" b="1" i="1" dirty="0" smtClean="0"/>
              <a:t>outcome</a:t>
            </a:r>
            <a:r>
              <a:rPr lang="en-US" sz="2000" b="1" i="1" dirty="0"/>
              <a:t>!</a:t>
            </a:r>
            <a:endParaRPr lang="en" sz="2000" b="1" i="1" dirty="0"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75" name="Shape 175" descr="animati3_smal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800" y="865325"/>
            <a:ext cx="3103800" cy="28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5951400" y="3578825"/>
            <a:ext cx="3040200" cy="6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http://geo.phys.spbu.ru/~tsyganenko/modeling.html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2965</Words>
  <Application>Microsoft Macintosh PowerPoint</Application>
  <PresentationFormat>On-screen Show (16:9)</PresentationFormat>
  <Paragraphs>418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simple-light-2</vt:lpstr>
      <vt:lpstr>New GOES High-Resolution Magnetic Measurements</vt:lpstr>
      <vt:lpstr>Outline</vt:lpstr>
      <vt:lpstr>History… </vt:lpstr>
      <vt:lpstr>Data Continuity and Availability</vt:lpstr>
      <vt:lpstr>Big Earth Data Initiative (BEDI)</vt:lpstr>
      <vt:lpstr>GOES MAG High-Res: Objectives</vt:lpstr>
      <vt:lpstr>Reference Archives: Validation is Key!</vt:lpstr>
      <vt:lpstr>GOES MAG: Space Wx Suite</vt:lpstr>
      <vt:lpstr>GOES MAG: Research and Applications</vt:lpstr>
      <vt:lpstr>Using a new rich dataset: ULF Pc 4-5 Waves</vt:lpstr>
      <vt:lpstr>ULF FLR: Case 1: Conjunction Study May 7, 2006</vt:lpstr>
      <vt:lpstr>ULF: Automatic Classification</vt:lpstr>
      <vt:lpstr>ULF: ST-5 Period and Beyond </vt:lpstr>
      <vt:lpstr>Pc4-5 ULF: Declining phase of SC23 ~2001-2007</vt:lpstr>
      <vt:lpstr>Summary</vt:lpstr>
      <vt:lpstr>Backup Slides</vt:lpstr>
      <vt:lpstr>Acknowledgements</vt:lpstr>
      <vt:lpstr>ULF Case 2: April 7, 2000</vt:lpstr>
      <vt:lpstr>Significant Events: Longest: May 24, 2005</vt:lpstr>
      <vt:lpstr>References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GOES High-Resolution Magnetic Measurements</dc:title>
  <dc:subject/>
  <dc:creator>R. J. Redmon</dc:creator>
  <cp:keywords/>
  <dc:description/>
  <cp:lastModifiedBy>Rob J. Redmon</cp:lastModifiedBy>
  <cp:revision>50</cp:revision>
  <dcterms:modified xsi:type="dcterms:W3CDTF">2017-05-03T22:31:42Z</dcterms:modified>
  <cp:category/>
</cp:coreProperties>
</file>